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6" r:id="rId24"/>
    <p:sldId id="287" r:id="rId25"/>
    <p:sldId id="275" r:id="rId26"/>
    <p:sldId id="276" r:id="rId27"/>
    <p:sldId id="297" r:id="rId28"/>
    <p:sldId id="277" r:id="rId29"/>
    <p:sldId id="288" r:id="rId30"/>
    <p:sldId id="294" r:id="rId31"/>
    <p:sldId id="290" r:id="rId32"/>
    <p:sldId id="293" r:id="rId33"/>
    <p:sldId id="292" r:id="rId34"/>
    <p:sldId id="298" r:id="rId35"/>
    <p:sldId id="278" r:id="rId36"/>
    <p:sldId id="279" r:id="rId37"/>
    <p:sldId id="291" r:id="rId38"/>
    <p:sldId id="289" r:id="rId39"/>
    <p:sldId id="281" r:id="rId40"/>
    <p:sldId id="282" r:id="rId41"/>
    <p:sldId id="299" r:id="rId42"/>
    <p:sldId id="283" r:id="rId43"/>
    <p:sldId id="284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A07BD-576C-6489-29D0-F7E6CCFCDA59}" v="128" dt="2025-07-23T17:40:44.946"/>
    <p1510:client id="{85F6B51E-25E5-757D-9011-9A295DEE2568}" v="1130" dt="2025-07-23T17:16:31.596"/>
    <p1510:client id="{87FFDAEC-462B-26AB-9D18-D4DF45377803}" v="15" dt="2025-07-23T17:57:14.995"/>
    <p1510:client id="{A4072C1A-48DE-4628-9F4D-E0AA35965E85}" v="51" dt="2025-07-23T17:14:20.683"/>
    <p1510:client id="{A770A9EF-949C-503E-18F1-EC860226B8BE}" v="60" dt="2025-07-24T13:29:42.1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loudprodamazhotmail-my.sharepoint.com/personal/marinasimoes_prefeitura_sp_gov_br/Documents/AUDI%C3%8ANCIA%202025%20-%20Marcelo_LineMark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loudprodamazhotmail-my.sharepoint.com/personal/marcelo_florencio_prefeitura_sp_gov_br/Documents/Attachments/ITA%20-%20Notas%20e%20Rank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Distribuição</a:t>
            </a:r>
            <a:r>
              <a:rPr lang="pt-BR" baseline="0"/>
              <a:t> dos Beneficiários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4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499999999999994E-2"/>
          <c:y val="0.20152595508894722"/>
          <c:w val="0.81388888888888888"/>
          <c:h val="0.574794765237678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AF-4CBE-9A8D-6C3A5EF0161D}"/>
              </c:ext>
            </c:extLst>
          </c:dPt>
          <c:dPt>
            <c:idx val="1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AF-4CBE-9A8D-6C3A5EF0161D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AF-4CBE-9A8D-6C3A5EF0161D}"/>
              </c:ext>
            </c:extLst>
          </c:dPt>
          <c:dLbls>
            <c:dLbl>
              <c:idx val="0"/>
              <c:layout>
                <c:manualLayout>
                  <c:x val="5.824168853893253E-2"/>
                  <c:y val="4.7173374161563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AF-4CBE-9A8D-6C3A5EF0161D}"/>
                </c:ext>
              </c:extLst>
            </c:dLbl>
            <c:dLbl>
              <c:idx val="1"/>
              <c:layout>
                <c:manualLayout>
                  <c:x val="-1.9138451443569553E-2"/>
                  <c:y val="-3.2900991542723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AF-4CBE-9A8D-6C3A5EF0161D}"/>
                </c:ext>
              </c:extLst>
            </c:dLbl>
            <c:dLbl>
              <c:idx val="2"/>
              <c:layout>
                <c:manualLayout>
                  <c:x val="0.10905632108486439"/>
                  <c:y val="2.40492855059784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AF-4CBE-9A8D-6C3A5EF016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Planilha1!$M$4:$M$6</c:f>
              <c:strCache>
                <c:ptCount val="3"/>
                <c:pt idx="0">
                  <c:v>ATIVOS</c:v>
                </c:pt>
                <c:pt idx="1">
                  <c:v>APOSENTADOS</c:v>
                </c:pt>
                <c:pt idx="2">
                  <c:v>PENSIONISTAS</c:v>
                </c:pt>
              </c:strCache>
            </c:strRef>
          </c:cat>
          <c:val>
            <c:numRef>
              <c:f>Planilha1!$N$4:$N$6</c:f>
              <c:numCache>
                <c:formatCode>General</c:formatCode>
                <c:ptCount val="3"/>
                <c:pt idx="0">
                  <c:v>120679</c:v>
                </c:pt>
                <c:pt idx="1">
                  <c:v>95424</c:v>
                </c:pt>
                <c:pt idx="2">
                  <c:v>21820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AF-4CBE-9A8D-6C3A5EF016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52668416447933E-2"/>
          <c:y val="0.85705963837853605"/>
          <c:w val="0.76202799650043751"/>
          <c:h val="0.1151625838436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1-4416-99FD-A39F28AF1E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1-4416-99FD-A39F28AF1E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1-4416-99FD-A39F28AF1E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E1-4416-99FD-A39F28AF1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PROVA DE VIDA</c:v>
                </c:pt>
                <c:pt idx="1">
                  <c:v>PORTAL/2ºVIA HOLERITE</c:v>
                </c:pt>
                <c:pt idx="2">
                  <c:v>IR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8467</c:v>
                </c:pt>
                <c:pt idx="1">
                  <c:v>5394</c:v>
                </c:pt>
                <c:pt idx="2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1-4C2B-A56C-B99272C7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Arrecadado</a:t>
            </a:r>
            <a:r>
              <a:rPr lang="pt-BR" baseline="0"/>
              <a:t> por Contribuinte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Planilha2!$D$4</c:f>
              <c:strCache>
                <c:ptCount val="1"/>
                <c:pt idx="0">
                  <c:v>Tipo de Contribuinte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9-4F84-86B6-21BAB5F7321A}"/>
            </c:ext>
          </c:extLst>
        </c:ser>
        <c:ser>
          <c:idx val="1"/>
          <c:order val="1"/>
          <c:tx>
            <c:strRef>
              <c:f>Planilha2!$D$5</c:f>
              <c:strCache>
                <c:ptCount val="1"/>
                <c:pt idx="0">
                  <c:v>Patronal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Planilha2!$E$5:$G$5</c:f>
              <c:numCache>
                <c:formatCode>_("R$"* #,##0.00_);_("R$"* \(#,##0.00\);_("R$"* "-"??_);_(@_)</c:formatCode>
                <c:ptCount val="3"/>
                <c:pt idx="0">
                  <c:v>3993709301.1100001</c:v>
                </c:pt>
                <c:pt idx="1">
                  <c:v>5146418663.6000004</c:v>
                </c:pt>
                <c:pt idx="2">
                  <c:v>5480934850.3400002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9-4F84-86B6-21BAB5F7321A}"/>
            </c:ext>
          </c:extLst>
        </c:ser>
        <c:ser>
          <c:idx val="2"/>
          <c:order val="2"/>
          <c:tx>
            <c:strRef>
              <c:f>Planilha2!$D$6</c:f>
              <c:strCache>
                <c:ptCount val="1"/>
                <c:pt idx="0">
                  <c:v>Ativos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Planilha2!$E$6:$G$6</c:f>
              <c:numCache>
                <c:formatCode>_("R$"* #,##0.00_);_("R$"* \(#,##0.00\);_("R$"* "-"??_);_(@_)</c:formatCode>
                <c:ptCount val="3"/>
                <c:pt idx="0">
                  <c:v>1517481766.8499999</c:v>
                </c:pt>
                <c:pt idx="1">
                  <c:v>1647867838.4200001</c:v>
                </c:pt>
                <c:pt idx="2">
                  <c:v>1822918359.1800001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9-4F84-86B6-21BAB5F7321A}"/>
            </c:ext>
          </c:extLst>
        </c:ser>
        <c:ser>
          <c:idx val="3"/>
          <c:order val="3"/>
          <c:tx>
            <c:strRef>
              <c:f>Planilha2!$D$7</c:f>
              <c:strCache>
                <c:ptCount val="1"/>
                <c:pt idx="0">
                  <c:v>Aposentados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Planilha2!$E$7:$G$7</c:f>
              <c:numCache>
                <c:formatCode>_("R$"* #,##0.00_);_("R$"* \(#,##0.00\);_("R$"* "-"??_);_(@_)</c:formatCode>
                <c:ptCount val="3"/>
                <c:pt idx="0">
                  <c:v>1193922692.1900001</c:v>
                </c:pt>
                <c:pt idx="1">
                  <c:v>1424461522.54</c:v>
                </c:pt>
                <c:pt idx="2">
                  <c:v>1477672202.26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F9-4F84-86B6-21BAB5F7321A}"/>
            </c:ext>
          </c:extLst>
        </c:ser>
        <c:ser>
          <c:idx val="4"/>
          <c:order val="4"/>
          <c:tx>
            <c:strRef>
              <c:f>Planilha2!$D$8</c:f>
              <c:strCache>
                <c:ptCount val="1"/>
                <c:pt idx="0">
                  <c:v>Pensionista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Planilha2!$E$4:$G$4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Planilha2!$E$8:$G$8</c:f>
              <c:numCache>
                <c:formatCode>_("R$"* #,##0.00_);_("R$"* \(#,##0.00\);_("R$"* "-"??_);_(@_)</c:formatCode>
                <c:ptCount val="3"/>
                <c:pt idx="0">
                  <c:v>78440093.670000002</c:v>
                </c:pt>
                <c:pt idx="1">
                  <c:v>100568686.64</c:v>
                </c:pt>
                <c:pt idx="2">
                  <c:v>102181300.34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9-4F84-86B6-21BAB5F73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496767"/>
        <c:axId val="423502047"/>
        <c:axId val="0"/>
      </c:bar3DChart>
      <c:catAx>
        <c:axId val="42349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502047"/>
        <c:crosses val="autoZero"/>
        <c:auto val="1"/>
        <c:lblAlgn val="ctr"/>
        <c:lblOffset val="100"/>
        <c:noMultiLvlLbl val="0"/>
      </c:catAx>
      <c:valAx>
        <c:axId val="42350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49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7688399501614"/>
          <c:y val="0.1337893516938411"/>
          <c:w val="0.51030058389642785"/>
          <c:h val="0.7209613738610430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0-4117-82F5-A5FBBCB454C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A0-4117-82F5-A5FBBCB454C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A0-4117-82F5-A5FBBCB454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A0-4117-82F5-A5FBBCB454C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Planilha2!$D$5:$D$8</c:f>
              <c:strCache>
                <c:ptCount val="4"/>
                <c:pt idx="0">
                  <c:v>Patronal</c:v>
                </c:pt>
                <c:pt idx="1">
                  <c:v>Ativos</c:v>
                </c:pt>
                <c:pt idx="2">
                  <c:v>Aposentados</c:v>
                </c:pt>
                <c:pt idx="3">
                  <c:v>Pensionista</c:v>
                </c:pt>
              </c:strCache>
            </c:strRef>
          </c:cat>
          <c:val>
            <c:numRef>
              <c:f>Planilha2!$E$5:$E$8</c:f>
              <c:numCache>
                <c:formatCode>_("R$"* #,##0.00_);_("R$"* \(#,##0.00\);_("R$"* "-"??_);_(@_)</c:formatCode>
                <c:ptCount val="4"/>
                <c:pt idx="0">
                  <c:v>3993709301.1100001</c:v>
                </c:pt>
                <c:pt idx="1">
                  <c:v>1517481766.8499999</c:v>
                </c:pt>
                <c:pt idx="2">
                  <c:v>1193922692.1900001</c:v>
                </c:pt>
                <c:pt idx="3">
                  <c:v>78440093.670000002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A0-4117-82F5-A5FBBCB454CA}"/>
            </c:ext>
          </c:extLst>
        </c:ser>
        <c:ser>
          <c:idx val="1"/>
          <c:order val="1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EA0-4117-82F5-A5FBBCB454C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EA0-4117-82F5-A5FBBCB454C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EA0-4117-82F5-A5FBBCB454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EA0-4117-82F5-A5FBBCB454C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Planilha2!$D$5:$D$8</c:f>
              <c:strCache>
                <c:ptCount val="4"/>
                <c:pt idx="0">
                  <c:v>Patronal</c:v>
                </c:pt>
                <c:pt idx="1">
                  <c:v>Ativos</c:v>
                </c:pt>
                <c:pt idx="2">
                  <c:v>Aposentados</c:v>
                </c:pt>
                <c:pt idx="3">
                  <c:v>Pensionista</c:v>
                </c:pt>
              </c:strCache>
            </c:strRef>
          </c:cat>
          <c:val>
            <c:numRef>
              <c:f>Planilha2!$F$5:$F$8</c:f>
              <c:numCache>
                <c:formatCode>_("R$"* #,##0.00_);_("R$"* \(#,##0.00\);_("R$"* "-"??_);_(@_)</c:formatCode>
                <c:ptCount val="4"/>
                <c:pt idx="0">
                  <c:v>5146418663.6000004</c:v>
                </c:pt>
                <c:pt idx="1">
                  <c:v>1647867838.4200001</c:v>
                </c:pt>
                <c:pt idx="2">
                  <c:v>1424461522.54</c:v>
                </c:pt>
                <c:pt idx="3">
                  <c:v>100568686.64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EA0-4117-82F5-A5FBBCB454CA}"/>
            </c:ext>
          </c:extLst>
        </c:ser>
        <c:ser>
          <c:idx val="2"/>
          <c:order val="2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A0-4117-82F5-A5FBBCB454C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EA0-4117-82F5-A5FBBCB454C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EA0-4117-82F5-A5FBBCB454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EA0-4117-82F5-A5FBBCB454C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Planilha2!$D$5:$D$8</c:f>
              <c:strCache>
                <c:ptCount val="4"/>
                <c:pt idx="0">
                  <c:v>Patronal</c:v>
                </c:pt>
                <c:pt idx="1">
                  <c:v>Ativos</c:v>
                </c:pt>
                <c:pt idx="2">
                  <c:v>Aposentados</c:v>
                </c:pt>
                <c:pt idx="3">
                  <c:v>Pensionista</c:v>
                </c:pt>
              </c:strCache>
            </c:strRef>
          </c:cat>
          <c:val>
            <c:numRef>
              <c:f>Planilha2!$G$5:$G$8</c:f>
              <c:numCache>
                <c:formatCode>_("R$"* #,##0.00_);_("R$"* \(#,##0.00\);_("R$"* "-"??_);_(@_)</c:formatCode>
                <c:ptCount val="4"/>
                <c:pt idx="0">
                  <c:v>5480934850.3400002</c:v>
                </c:pt>
                <c:pt idx="1">
                  <c:v>1822918359.1800001</c:v>
                </c:pt>
                <c:pt idx="2">
                  <c:v>1477672202.26</c:v>
                </c:pt>
                <c:pt idx="3">
                  <c:v>102181300.34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EA0-4117-82F5-A5FBBCB45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RECEITAS</a:t>
            </a:r>
            <a:r>
              <a:rPr lang="pt-BR" baseline="0"/>
              <a:t> - RPPS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ORÇADO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5943714972566736E-3"/>
                  <c:y val="2.6176316246175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E8-4B98-9DB0-F409DD9BC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8.24</c:v>
                </c:pt>
                <c:pt idx="1">
                  <c:v>10.97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E8-4B98-9DB0-F409DD9BCB2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9.43</c:v>
                </c:pt>
                <c:pt idx="1">
                  <c:v>13.29</c:v>
                </c:pt>
                <c:pt idx="2">
                  <c:v>14.17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E8-4B98-9DB0-F409DD9BC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1259205183"/>
        <c:axId val="1259205663"/>
      </c:barChart>
      <c:catAx>
        <c:axId val="125920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9205663"/>
        <c:crosses val="autoZero"/>
        <c:auto val="1"/>
        <c:lblAlgn val="ctr"/>
        <c:lblOffset val="100"/>
        <c:noMultiLvlLbl val="0"/>
      </c:catAx>
      <c:valAx>
        <c:axId val="125920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Bilhões</a:t>
                </a:r>
              </a:p>
            </c:rich>
          </c:tx>
          <c:layout>
            <c:manualLayout>
              <c:xMode val="edge"/>
              <c:yMode val="edge"/>
              <c:x val="1.3814421654647781E-2"/>
              <c:y val="0.12951075672842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920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  <a:r>
              <a:rPr lang="pt-BR" baseline="0"/>
              <a:t> - RPPS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ORÇADO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12.37</c:v>
                </c:pt>
                <c:pt idx="1">
                  <c:v>12.66</c:v>
                </c:pt>
                <c:pt idx="2">
                  <c:v>13.61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8-4F42-B8B7-688B5CEA0C8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12.04</c:v>
                </c:pt>
                <c:pt idx="1">
                  <c:v>12.86</c:v>
                </c:pt>
                <c:pt idx="2">
                  <c:v>13.46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8-4F42-B8B7-688B5CEA0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1250102847"/>
        <c:axId val="1250103327"/>
      </c:barChart>
      <c:catAx>
        <c:axId val="125010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0103327"/>
        <c:crosses val="autoZero"/>
        <c:auto val="1"/>
        <c:lblAlgn val="ctr"/>
        <c:lblOffset val="100"/>
        <c:noMultiLvlLbl val="0"/>
      </c:catAx>
      <c:valAx>
        <c:axId val="125010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Bilhões</a:t>
                </a:r>
              </a:p>
            </c:rich>
          </c:tx>
          <c:layout>
            <c:manualLayout>
              <c:xMode val="edge"/>
              <c:yMode val="edge"/>
              <c:x val="9.3749999999999997E-3"/>
              <c:y val="0.2128060277555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010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Média de Tempo de Concessão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Janeiro 2024</c:v>
                </c:pt>
                <c:pt idx="1">
                  <c:v>Junho 2024</c:v>
                </c:pt>
                <c:pt idx="2">
                  <c:v>Janeiro 2025</c:v>
                </c:pt>
                <c:pt idx="3">
                  <c:v>Junho 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30</c:v>
                </c:pt>
                <c:pt idx="2">
                  <c:v>27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A-4335-8FC3-074A49131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3763135"/>
        <c:axId val="1803769855"/>
      </c:lineChart>
      <c:catAx>
        <c:axId val="180376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769855"/>
        <c:crosses val="autoZero"/>
        <c:auto val="1"/>
        <c:lblAlgn val="ctr"/>
        <c:lblOffset val="100"/>
        <c:noMultiLvlLbl val="0"/>
      </c:catAx>
      <c:valAx>
        <c:axId val="180376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76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/>
              <a:t>Índice</a:t>
            </a:r>
            <a:r>
              <a:rPr lang="en-US" sz="1300" baseline="0"/>
              <a:t> de Tranparência Ativa - ITA</a:t>
            </a:r>
          </a:p>
          <a:p>
            <a:pPr>
              <a:defRPr/>
            </a:pPr>
            <a:r>
              <a:rPr lang="en-US" sz="1100"/>
              <a:t>Notas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'2025'!$B$2</c:f>
              <c:strCache>
                <c:ptCount val="1"/>
                <c:pt idx="0">
                  <c:v>Nota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0-4145-B57F-32823252CAE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0-4145-B57F-32823252CAE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0-4145-B57F-32823252CAE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40-4145-B57F-32823252CAE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40-4145-B57F-32823252CAE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40-4145-B57F-32823252CAE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40-4145-B57F-32823252CAE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E40-4145-B57F-32823252CAE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E40-4145-B57F-32823252CAE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E40-4145-B57F-32823252CA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'2025'!$A$3:$A$12</c:f>
              <c:strCache>
                <c:ptCount val="10"/>
                <c:pt idx="0">
                  <c:v>1°/2020</c:v>
                </c:pt>
                <c:pt idx="1">
                  <c:v>2°/2020</c:v>
                </c:pt>
                <c:pt idx="2">
                  <c:v>1°/2021</c:v>
                </c:pt>
                <c:pt idx="3">
                  <c:v>2°/2021</c:v>
                </c:pt>
                <c:pt idx="4">
                  <c:v>1°/2022</c:v>
                </c:pt>
                <c:pt idx="5">
                  <c:v>2°/2022</c:v>
                </c:pt>
                <c:pt idx="6">
                  <c:v>1°/2023</c:v>
                </c:pt>
                <c:pt idx="7">
                  <c:v>2°/2023</c:v>
                </c:pt>
                <c:pt idx="8">
                  <c:v>1°/2024</c:v>
                </c:pt>
                <c:pt idx="9">
                  <c:v>2°/2024</c:v>
                </c:pt>
              </c:strCache>
            </c:strRef>
          </c:cat>
          <c:val>
            <c:numRef>
              <c:f>'2025'!$B$3:$B$12</c:f>
              <c:numCache>
                <c:formatCode>General</c:formatCode>
                <c:ptCount val="10"/>
                <c:pt idx="0">
                  <c:v>7.89</c:v>
                </c:pt>
                <c:pt idx="1">
                  <c:v>8.6999999999999993</c:v>
                </c:pt>
                <c:pt idx="2">
                  <c:v>9.1</c:v>
                </c:pt>
                <c:pt idx="3">
                  <c:v>8.1300000000000008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E40-4145-B57F-32823252C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544752"/>
        <c:axId val="1330534672"/>
      </c:barChart>
      <c:catAx>
        <c:axId val="133054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0534672"/>
        <c:crosses val="autoZero"/>
        <c:auto val="1"/>
        <c:lblAlgn val="ctr"/>
        <c:lblOffset val="100"/>
        <c:noMultiLvlLbl val="0"/>
      </c:catAx>
      <c:valAx>
        <c:axId val="133053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054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A-4C12-802E-0A848FEA11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28A-4C12-802E-0A848FEA11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8A-4C12-802E-0A848FEA11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74A6F75-0CB4-4187-A0AA-25259ED2FCB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8A-4C12-802E-0A848FEA11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28A-4C12-802E-0A848FEA112E}"/>
                </c:ext>
              </c:extLst>
            </c:dLbl>
            <c:dLbl>
              <c:idx val="2"/>
              <c:layout>
                <c:manualLayout>
                  <c:x val="9.1265066634121234E-2"/>
                  <c:y val="0.11063320302083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8A-4C12-802E-0A848FEA1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PORTAL/2º VIA DE HOLERITE</c:v>
                </c:pt>
                <c:pt idx="1">
                  <c:v>IR</c:v>
                </c:pt>
                <c:pt idx="2">
                  <c:v>PROVA DE VIDA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9254</c:v>
                </c:pt>
                <c:pt idx="1">
                  <c:v>3206</c:v>
                </c:pt>
                <c:pt idx="2">
                  <c:v>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A-4C12-802E-0A848FEA1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B2-44E5-BEF5-D88F7D6C83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8-419E-8554-2EE9AF6FC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88-419E-8554-2EE9AF6FC2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88-419E-8554-2EE9AF6FC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PROVA DE VIDA</c:v>
                </c:pt>
                <c:pt idx="1">
                  <c:v>PORTAL/2ºVIA HOLERITE</c:v>
                </c:pt>
                <c:pt idx="2">
                  <c:v>INFO RH CENTRAL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6086</c:v>
                </c:pt>
                <c:pt idx="1">
                  <c:v>3963</c:v>
                </c:pt>
                <c:pt idx="2">
                  <c:v>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2-44E5-BEF5-D88F7D6C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9D27-25F6-4234-AFCC-792D99D996B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02A8E1-75E7-4303-91B1-DB89BF8E0017}">
      <dgm:prSet phldrT="[Texto]"/>
      <dgm:spPr/>
      <dgm:t>
        <a:bodyPr/>
        <a:lstStyle/>
        <a:p>
          <a:pPr rtl="0"/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Inscritos: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 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2.110</a:t>
          </a:r>
        </a:p>
      </dgm:t>
    </dgm:pt>
    <dgm:pt modelId="{E530E799-A022-4F87-9478-0BD013F90A2B}" type="parTrans" cxnId="{BB28A991-9330-44E2-878E-F61E7E4D5CC0}">
      <dgm:prSet/>
      <dgm:spPr/>
      <dgm:t>
        <a:bodyPr/>
        <a:lstStyle/>
        <a:p>
          <a:endParaRPr lang="pt-BR"/>
        </a:p>
      </dgm:t>
    </dgm:pt>
    <dgm:pt modelId="{B0588A96-3FFA-48A5-8C6D-330E41649A7E}" type="sibTrans" cxnId="{BB28A991-9330-44E2-878E-F61E7E4D5CC0}">
      <dgm:prSet/>
      <dgm:spPr/>
      <dgm:t>
        <a:bodyPr/>
        <a:lstStyle/>
        <a:p>
          <a:endParaRPr lang="pt-BR"/>
        </a:p>
      </dgm:t>
    </dgm:pt>
    <dgm:pt modelId="{9130CBE3-7CFD-49B0-8B5C-6E589E3F286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Aprovados: 27</a:t>
          </a:r>
        </a:p>
      </dgm:t>
    </dgm:pt>
    <dgm:pt modelId="{63C57280-C5E9-48D1-94B1-69D83E60A518}" type="parTrans" cxnId="{2552540A-6A2D-4844-863A-28C820499FD2}">
      <dgm:prSet/>
      <dgm:spPr/>
      <dgm:t>
        <a:bodyPr/>
        <a:lstStyle/>
        <a:p>
          <a:endParaRPr lang="pt-BR"/>
        </a:p>
      </dgm:t>
    </dgm:pt>
    <dgm:pt modelId="{A46600D1-E32F-4791-B7B8-B30B463EEF5B}" type="sibTrans" cxnId="{2552540A-6A2D-4844-863A-28C820499FD2}">
      <dgm:prSet/>
      <dgm:spPr/>
      <dgm:t>
        <a:bodyPr/>
        <a:lstStyle/>
        <a:p>
          <a:endParaRPr lang="pt-BR"/>
        </a:p>
      </dgm:t>
    </dgm:pt>
    <dgm:pt modelId="{E9C85584-67B2-4FDF-B2AE-1759FB3FC09C}" type="pres">
      <dgm:prSet presAssocID="{93CA9D27-25F6-4234-AFCC-792D99D996B3}" presName="compositeShape" presStyleCnt="0">
        <dgm:presLayoutVars>
          <dgm:chMax val="2"/>
          <dgm:dir/>
          <dgm:resizeHandles val="exact"/>
        </dgm:presLayoutVars>
      </dgm:prSet>
      <dgm:spPr/>
    </dgm:pt>
    <dgm:pt modelId="{89ED33F6-3E48-4C8E-A7B1-8D0D33B7C111}" type="pres">
      <dgm:prSet presAssocID="{93CA9D27-25F6-4234-AFCC-792D99D996B3}" presName="ribbon" presStyleLbl="node1" presStyleIdx="0" presStyleCnt="1"/>
      <dgm:spPr>
        <a:solidFill>
          <a:schemeClr val="accent6">
            <a:lumMod val="75000"/>
          </a:schemeClr>
        </a:solidFill>
      </dgm:spPr>
    </dgm:pt>
    <dgm:pt modelId="{F1FFDDF2-440D-43D5-A87A-74C2537096A8}" type="pres">
      <dgm:prSet presAssocID="{93CA9D27-25F6-4234-AFCC-792D99D996B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DD93EC3-3FDB-43F9-919A-5F2914A8EAB9}" type="pres">
      <dgm:prSet presAssocID="{93CA9D27-25F6-4234-AFCC-792D99D996B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552540A-6A2D-4844-863A-28C820499FD2}" srcId="{93CA9D27-25F6-4234-AFCC-792D99D996B3}" destId="{9130CBE3-7CFD-49B0-8B5C-6E589E3F2865}" srcOrd="1" destOrd="0" parTransId="{63C57280-C5E9-48D1-94B1-69D83E60A518}" sibTransId="{A46600D1-E32F-4791-B7B8-B30B463EEF5B}"/>
    <dgm:cxn modelId="{F9A7ED7B-5E11-4511-8FAA-6CC00FC1AC4B}" type="presOf" srcId="{93CA9D27-25F6-4234-AFCC-792D99D996B3}" destId="{E9C85584-67B2-4FDF-B2AE-1759FB3FC09C}" srcOrd="0" destOrd="0" presId="urn:microsoft.com/office/officeart/2005/8/layout/arrow6"/>
    <dgm:cxn modelId="{BB28A991-9330-44E2-878E-F61E7E4D5CC0}" srcId="{93CA9D27-25F6-4234-AFCC-792D99D996B3}" destId="{7102A8E1-75E7-4303-91B1-DB89BF8E0017}" srcOrd="0" destOrd="0" parTransId="{E530E799-A022-4F87-9478-0BD013F90A2B}" sibTransId="{B0588A96-3FFA-48A5-8C6D-330E41649A7E}"/>
    <dgm:cxn modelId="{A13FBABC-AD6B-49F7-9636-03024F84E395}" type="presOf" srcId="{7102A8E1-75E7-4303-91B1-DB89BF8E0017}" destId="{F1FFDDF2-440D-43D5-A87A-74C2537096A8}" srcOrd="0" destOrd="0" presId="urn:microsoft.com/office/officeart/2005/8/layout/arrow6"/>
    <dgm:cxn modelId="{5C46A1DB-1CC4-4E4C-A7AF-FED76C918F18}" type="presOf" srcId="{9130CBE3-7CFD-49B0-8B5C-6E589E3F2865}" destId="{2DD93EC3-3FDB-43F9-919A-5F2914A8EAB9}" srcOrd="0" destOrd="0" presId="urn:microsoft.com/office/officeart/2005/8/layout/arrow6"/>
    <dgm:cxn modelId="{81B71D47-60FD-4812-9373-314F3965FC68}" type="presParOf" srcId="{E9C85584-67B2-4FDF-B2AE-1759FB3FC09C}" destId="{89ED33F6-3E48-4C8E-A7B1-8D0D33B7C111}" srcOrd="0" destOrd="0" presId="urn:microsoft.com/office/officeart/2005/8/layout/arrow6"/>
    <dgm:cxn modelId="{7DA175A1-39C0-4EA4-9052-304ED50E1C40}" type="presParOf" srcId="{E9C85584-67B2-4FDF-B2AE-1759FB3FC09C}" destId="{F1FFDDF2-440D-43D5-A87A-74C2537096A8}" srcOrd="1" destOrd="0" presId="urn:microsoft.com/office/officeart/2005/8/layout/arrow6"/>
    <dgm:cxn modelId="{7AF14C83-36C9-4BCE-A2AF-C2C85353D9C7}" type="presParOf" srcId="{E9C85584-67B2-4FDF-B2AE-1759FB3FC09C}" destId="{2DD93EC3-3FDB-43F9-919A-5F2914A8EAB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D33F6-3E48-4C8E-A7B1-8D0D33B7C111}">
      <dsp:nvSpPr>
        <dsp:cNvPr id="0" name=""/>
        <dsp:cNvSpPr/>
      </dsp:nvSpPr>
      <dsp:spPr>
        <a:xfrm>
          <a:off x="0" y="432646"/>
          <a:ext cx="6324600" cy="2529840"/>
        </a:xfrm>
        <a:prstGeom prst="leftRightRibb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FDDF2-440D-43D5-A87A-74C2537096A8}">
      <dsp:nvSpPr>
        <dsp:cNvPr id="0" name=""/>
        <dsp:cNvSpPr/>
      </dsp:nvSpPr>
      <dsp:spPr>
        <a:xfrm>
          <a:off x="758952" y="875368"/>
          <a:ext cx="2087118" cy="12396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Inscritos:</a:t>
          </a:r>
          <a:r>
            <a:rPr lang="pt-B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 </a:t>
          </a:r>
          <a:r>
            <a:rPr lang="pt-B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2.110</a:t>
          </a:r>
        </a:p>
      </dsp:txBody>
      <dsp:txXfrm>
        <a:off x="758952" y="875368"/>
        <a:ext cx="2087118" cy="1239621"/>
      </dsp:txXfrm>
    </dsp:sp>
    <dsp:sp modelId="{2DD93EC3-3FDB-43F9-919A-5F2914A8EAB9}">
      <dsp:nvSpPr>
        <dsp:cNvPr id="0" name=""/>
        <dsp:cNvSpPr/>
      </dsp:nvSpPr>
      <dsp:spPr>
        <a:xfrm>
          <a:off x="3162300" y="1280143"/>
          <a:ext cx="2466594" cy="12396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Aprovados: 27</a:t>
          </a:r>
        </a:p>
      </dsp:txBody>
      <dsp:txXfrm>
        <a:off x="3162300" y="1280143"/>
        <a:ext cx="2466594" cy="123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0.7941</cdr:x>
      <cdr:y>0.15314</cdr:y>
    </cdr:from>
    <cdr:to>
      <cdr:x>0.91515</cdr:x>
      <cdr:y>0.24023</cdr:y>
    </cdr:to>
    <cdr:sp macro="" textlink="">
      <cdr:nvSpPr>
        <cdr:cNvPr id="3" name="CaixaDeTexto 52">
          <a:extLst xmlns:a="http://schemas.openxmlformats.org/drawingml/2006/main">
            <a:ext uri="{FF2B5EF4-FFF2-40B4-BE49-F238E27FC236}">
              <a16:creationId xmlns:a16="http://schemas.microsoft.com/office/drawing/2014/main" id="{059C522E-F775-3C08-3DF8-68C207CDCDD5}"/>
            </a:ext>
          </a:extLst>
        </cdr:cNvPr>
        <cdr:cNvSpPr txBox="1"/>
      </cdr:nvSpPr>
      <cdr:spPr>
        <a:xfrm xmlns:a="http://schemas.openxmlformats.org/drawingml/2006/main">
          <a:off x="4161554" y="487112"/>
          <a:ext cx="63436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r>
            <a:rPr lang="pt-BR" sz="1200" dirty="0"/>
            <a:t>2023</a:t>
          </a:r>
        </a:p>
      </cdr:txBody>
    </cdr:sp>
  </cdr:relSizeAnchor>
  <cdr:relSizeAnchor xmlns:cdr="http://schemas.openxmlformats.org/drawingml/2006/chartDrawing">
    <cdr:from>
      <cdr:x>0.83442</cdr:x>
      <cdr:y>0.25228</cdr:y>
    </cdr:from>
    <cdr:to>
      <cdr:x>0.95547</cdr:x>
      <cdr:y>0.33936</cdr:y>
    </cdr:to>
    <cdr:sp macro="" textlink="">
      <cdr:nvSpPr>
        <cdr:cNvPr id="4" name="CaixaDeTexto 52">
          <a:extLst xmlns:a="http://schemas.openxmlformats.org/drawingml/2006/main">
            <a:ext uri="{FF2B5EF4-FFF2-40B4-BE49-F238E27FC236}">
              <a16:creationId xmlns:a16="http://schemas.microsoft.com/office/drawing/2014/main" id="{059C522E-F775-3C08-3DF8-68C207CDCDD5}"/>
            </a:ext>
          </a:extLst>
        </cdr:cNvPr>
        <cdr:cNvSpPr txBox="1"/>
      </cdr:nvSpPr>
      <cdr:spPr>
        <a:xfrm xmlns:a="http://schemas.openxmlformats.org/drawingml/2006/main">
          <a:off x="4372857" y="802436"/>
          <a:ext cx="63436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r>
            <a:rPr lang="pt-BR" sz="1200" dirty="0"/>
            <a:t>2022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09359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2192000" h="548640">
                <a:moveTo>
                  <a:pt x="12192000" y="0"/>
                </a:moveTo>
                <a:lnTo>
                  <a:pt x="0" y="0"/>
                </a:lnTo>
                <a:lnTo>
                  <a:pt x="0" y="548639"/>
                </a:lnTo>
                <a:lnTo>
                  <a:pt x="12192000" y="5486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09359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2192000" h="548640">
                <a:moveTo>
                  <a:pt x="12192000" y="0"/>
                </a:moveTo>
                <a:lnTo>
                  <a:pt x="0" y="0"/>
                </a:lnTo>
                <a:lnTo>
                  <a:pt x="0" y="548639"/>
                </a:lnTo>
                <a:lnTo>
                  <a:pt x="12192000" y="5486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1687" y="908303"/>
            <a:ext cx="11161395" cy="0"/>
          </a:xfrm>
          <a:custGeom>
            <a:avLst/>
            <a:gdLst/>
            <a:ahLst/>
            <a:cxnLst/>
            <a:rect l="l" t="t" r="r" b="b"/>
            <a:pathLst>
              <a:path w="11161395">
                <a:moveTo>
                  <a:pt x="0" y="0"/>
                </a:moveTo>
                <a:lnTo>
                  <a:pt x="11161267" y="0"/>
                </a:lnTo>
              </a:path>
            </a:pathLst>
          </a:custGeom>
          <a:ln w="9525">
            <a:solidFill>
              <a:srgbClr val="005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02" y="349377"/>
            <a:ext cx="8056930" cy="51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7880" y="1382649"/>
            <a:ext cx="6230620" cy="358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eitura.sp.gov.br/cidade/secretarias/upload/fazenda/iprem/Portaria(1)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refeitura.sp.gov.br/web/iprem/w/participacao_social/conselhos_e_orgaos_colegiados/308327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93.png"/><Relationship Id="rId7" Type="http://schemas.openxmlformats.org/officeDocument/2006/relationships/chart" Target="../charts/chart9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cao.prefeitura.sp.gov.br/leis/emenda-executivo-41-de-18-de-novembro-de-20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egislacao.prefeitura.sp.gov.br/leis/lei-0-de-04-de-abril-de-1990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4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0"/>
            <a:ext cx="3962400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5380" y="571500"/>
            <a:ext cx="2453639" cy="2453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16017" y="6179921"/>
            <a:ext cx="2761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spc="75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400" b="1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7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b="1" spc="3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100">
                <a:solidFill>
                  <a:srgbClr val="FFFFFF"/>
                </a:solidFill>
                <a:latin typeface="Calibri"/>
                <a:cs typeface="Calibri"/>
              </a:rPr>
              <a:t>JULHO</a:t>
            </a:r>
            <a:r>
              <a:rPr sz="1900" b="1" spc="3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7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b="1" spc="3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3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pt-BR" sz="2400" b="1" spc="13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1957" y="3430904"/>
            <a:ext cx="82911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5715" algn="ctr">
              <a:lnSpc>
                <a:spcPct val="100000"/>
              </a:lnSpc>
              <a:spcBef>
                <a:spcPts val="95"/>
              </a:spcBef>
              <a:tabLst>
                <a:tab pos="2233295" algn="l"/>
                <a:tab pos="2851785" algn="l"/>
                <a:tab pos="5643880" algn="l"/>
              </a:tabLst>
            </a:pPr>
            <a:r>
              <a:rPr sz="4000" b="1" spc="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AUDIÊNCIA</a:t>
            </a:r>
            <a:r>
              <a:rPr sz="4000" b="1" spc="3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spc="1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PÚBLICA</a:t>
            </a:r>
            <a:r>
              <a:rPr sz="4000" b="1" spc="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spc="8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2024 </a:t>
            </a:r>
            <a:r>
              <a:rPr sz="4000" b="1" spc="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r>
              <a:rPr sz="3200" b="1" spc="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ELATÓRIO</a:t>
            </a:r>
            <a:r>
              <a: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3200" b="1" spc="3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4000" b="1" spc="8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</a:t>
            </a:r>
            <a:r>
              <a:rPr sz="3200" b="1" spc="8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OVERNANÇA</a:t>
            </a:r>
            <a:r>
              <a: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4000" b="1" spc="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3200" b="1" spc="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ORPORATIVA</a:t>
            </a:r>
            <a:endParaRPr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77506"/>
            <a:ext cx="8056930" cy="751436"/>
          </a:xfrm>
          <a:prstGeom prst="rect">
            <a:avLst/>
          </a:prstGeom>
        </p:spPr>
        <p:txBody>
          <a:bodyPr vert="horz" wrap="square" lIns="0" tIns="104089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r>
              <a:rPr lang="pt-BR"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200" spc="-1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168FC8AD-BEA9-A6B4-059C-0892E0B02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95117"/>
              </p:ext>
            </p:extLst>
          </p:nvPr>
        </p:nvGraphicFramePr>
        <p:xfrm>
          <a:off x="460075" y="1337094"/>
          <a:ext cx="6914780" cy="1783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071">
                  <a:extLst>
                    <a:ext uri="{9D8B030D-6E8A-4147-A177-3AD203B41FA5}">
                      <a16:colId xmlns:a16="http://schemas.microsoft.com/office/drawing/2014/main" val="916551007"/>
                    </a:ext>
                  </a:extLst>
                </a:gridCol>
                <a:gridCol w="2026070">
                  <a:extLst>
                    <a:ext uri="{9D8B030D-6E8A-4147-A177-3AD203B41FA5}">
                      <a16:colId xmlns:a16="http://schemas.microsoft.com/office/drawing/2014/main" val="2291418003"/>
                    </a:ext>
                  </a:extLst>
                </a:gridCol>
                <a:gridCol w="2065284">
                  <a:extLst>
                    <a:ext uri="{9D8B030D-6E8A-4147-A177-3AD203B41FA5}">
                      <a16:colId xmlns:a16="http://schemas.microsoft.com/office/drawing/2014/main" val="2640051873"/>
                    </a:ext>
                  </a:extLst>
                </a:gridCol>
                <a:gridCol w="2078355">
                  <a:extLst>
                    <a:ext uri="{9D8B030D-6E8A-4147-A177-3AD203B41FA5}">
                      <a16:colId xmlns:a16="http://schemas.microsoft.com/office/drawing/2014/main" val="819027353"/>
                    </a:ext>
                  </a:extLst>
                </a:gridCol>
              </a:tblGrid>
              <a:tr h="5118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12017" marR="5889" marT="5889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Receitas - FUNFIN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53361" marR="5889" marT="5889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Receitas - FUNPREV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82689" marR="5889" marT="5889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Receitas - IPREM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24034" marR="5889" marT="5889" marB="0" anchor="ctr"/>
                </a:tc>
                <a:extLst>
                  <a:ext uri="{0D108BD9-81ED-4DB2-BD59-A6C34878D82A}">
                    <a16:rowId xmlns:a16="http://schemas.microsoft.com/office/drawing/2014/main" val="3415211946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2022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345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4.677.011.917,81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3.603.622.144,27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1.146.273.955,73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350555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2023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345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6.669.636.374,23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6.614.280.653,74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6.343.665,69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16547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1345" marR="5889" marT="588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6.940.783.203,96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7.227.733.521,25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2.383.354,76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89" marR="5889" marT="5889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306834"/>
                  </a:ext>
                </a:extLst>
              </a:tr>
              <a:tr h="379792">
                <a:tc gridSpan="4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Fonte: Sistema de Orçamento e Finanças (SOF).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345" marR="5889" marT="588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7067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CD8AC566-0AEF-957C-01F2-E34FFAD5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575" y="2828476"/>
            <a:ext cx="5129098" cy="32886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215" y="130527"/>
            <a:ext cx="8056930" cy="720659"/>
          </a:xfrm>
          <a:prstGeom prst="rect">
            <a:avLst/>
          </a:prstGeom>
        </p:spPr>
        <p:txBody>
          <a:bodyPr vert="horz" wrap="square" lIns="0" tIns="73609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8529" y="4598289"/>
            <a:ext cx="271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6885" y="4735829"/>
            <a:ext cx="271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0971" y="4597349"/>
            <a:ext cx="648970" cy="471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85"/>
              </a:lnSpc>
              <a:spcBef>
                <a:spcPts val="105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57%</a:t>
            </a:r>
            <a:endParaRPr sz="1100">
              <a:latin typeface="Calibri"/>
              <a:cs typeface="Calibri"/>
            </a:endParaRPr>
          </a:p>
          <a:p>
            <a:pPr marL="213360">
              <a:lnSpc>
                <a:spcPts val="1085"/>
              </a:lnSpc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59%</a:t>
            </a:r>
            <a:endParaRPr sz="110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1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73045" y="4677283"/>
            <a:ext cx="271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3773" y="3418144"/>
            <a:ext cx="634365" cy="5111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100">
              <a:latin typeface="Calibri"/>
              <a:cs typeface="Calibri"/>
            </a:endParaRPr>
          </a:p>
          <a:p>
            <a:pPr marL="130175">
              <a:lnSpc>
                <a:spcPts val="1095"/>
              </a:lnSpc>
              <a:spcBef>
                <a:spcPts val="155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100">
              <a:latin typeface="Calibri"/>
              <a:cs typeface="Calibri"/>
            </a:endParaRPr>
          </a:p>
          <a:p>
            <a:pPr marL="374650">
              <a:lnSpc>
                <a:spcPts val="1095"/>
              </a:lnSpc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53510" y="3163036"/>
            <a:ext cx="231140" cy="6883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420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415"/>
              </a:spcBef>
            </a:pPr>
            <a:r>
              <a:rPr sz="1100" b="1" spc="-25">
                <a:solidFill>
                  <a:srgbClr val="FFFFFF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52808455-F6B8-3172-CA2C-66C995654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32042"/>
              </p:ext>
            </p:extLst>
          </p:nvPr>
        </p:nvGraphicFramePr>
        <p:xfrm>
          <a:off x="545718" y="1239619"/>
          <a:ext cx="6007482" cy="1376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762">
                  <a:extLst>
                    <a:ext uri="{9D8B030D-6E8A-4147-A177-3AD203B41FA5}">
                      <a16:colId xmlns:a16="http://schemas.microsoft.com/office/drawing/2014/main" val="1275537551"/>
                    </a:ext>
                  </a:extLst>
                </a:gridCol>
                <a:gridCol w="1403574">
                  <a:extLst>
                    <a:ext uri="{9D8B030D-6E8A-4147-A177-3AD203B41FA5}">
                      <a16:colId xmlns:a16="http://schemas.microsoft.com/office/drawing/2014/main" val="2393790640"/>
                    </a:ext>
                  </a:extLst>
                </a:gridCol>
                <a:gridCol w="1403573">
                  <a:extLst>
                    <a:ext uri="{9D8B030D-6E8A-4147-A177-3AD203B41FA5}">
                      <a16:colId xmlns:a16="http://schemas.microsoft.com/office/drawing/2014/main" val="3654951787"/>
                    </a:ext>
                  </a:extLst>
                </a:gridCol>
                <a:gridCol w="1403573">
                  <a:extLst>
                    <a:ext uri="{9D8B030D-6E8A-4147-A177-3AD203B41FA5}">
                      <a16:colId xmlns:a16="http://schemas.microsoft.com/office/drawing/2014/main" val="3599645948"/>
                    </a:ext>
                  </a:extLst>
                </a:gridCol>
              </a:tblGrid>
              <a:tr h="293012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b="1" spc="-114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Tipo</a:t>
                      </a:r>
                      <a:r>
                        <a:rPr sz="1500" b="1" spc="-2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85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00" b="1" spc="-195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45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Contribuinte</a:t>
                      </a:r>
                      <a:endParaRPr sz="1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2022</a:t>
                      </a:r>
                      <a:endParaRPr sz="1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2023</a:t>
                      </a:r>
                      <a:endParaRPr sz="1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202</a:t>
                      </a:r>
                      <a:r>
                        <a:rPr lang="pt-BR" sz="15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89071"/>
                  </a:ext>
                </a:extLst>
              </a:tr>
              <a:tr h="2709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>
                          <a:latin typeface="Trebuchet MS"/>
                          <a:cs typeface="Trebuchet MS"/>
                        </a:rPr>
                        <a:t>Patronal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3.993.709.301,11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5.146.418.663,60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200">
                          <a:latin typeface="Times New Roman"/>
                          <a:cs typeface="Times New Roman"/>
                        </a:rPr>
                        <a:t>5.480.934.850,34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65650"/>
                  </a:ext>
                </a:extLst>
              </a:tr>
              <a:tr h="2709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>
                          <a:latin typeface="Trebuchet MS"/>
                          <a:cs typeface="Trebuchet MS"/>
                        </a:rPr>
                        <a:t>Ativos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1.517.481.766,85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1.647.867.838,42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200">
                          <a:latin typeface="Times New Roman"/>
                          <a:cs typeface="Times New Roman"/>
                        </a:rPr>
                        <a:t>1.822.918.359,18</a:t>
                      </a: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1582"/>
                  </a:ext>
                </a:extLst>
              </a:tr>
              <a:tr h="2709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>
                          <a:latin typeface="Trebuchet MS"/>
                          <a:cs typeface="Trebuchet MS"/>
                        </a:rPr>
                        <a:t>Aposentados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1.193.922.692,19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1.424.461.522,54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200">
                          <a:latin typeface="Times New Roman"/>
                          <a:cs typeface="Times New Roman"/>
                        </a:rPr>
                        <a:t>1.477.672.202,26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119795"/>
                  </a:ext>
                </a:extLst>
              </a:tr>
              <a:tr h="2709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>
                          <a:latin typeface="Trebuchet MS"/>
                          <a:cs typeface="Trebuchet MS"/>
                        </a:rPr>
                        <a:t>Pensionista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78.440.093,67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100.568.686,64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200">
                          <a:latin typeface="Times New Roman"/>
                          <a:cs typeface="Times New Roman"/>
                        </a:rPr>
                        <a:t>102.181.300,34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11217"/>
                  </a:ext>
                </a:extLst>
              </a:tr>
            </a:tbl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80F2FC01-BBD0-2E11-E3E6-4C354851E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631934"/>
              </p:ext>
            </p:extLst>
          </p:nvPr>
        </p:nvGraphicFramePr>
        <p:xfrm>
          <a:off x="6744419" y="2277374"/>
          <a:ext cx="5130215" cy="28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A86F404A-9A55-EEB9-9F9C-D26946BE8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2916"/>
              </p:ext>
            </p:extLst>
          </p:nvPr>
        </p:nvGraphicFramePr>
        <p:xfrm>
          <a:off x="224126" y="2754029"/>
          <a:ext cx="5240586" cy="318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FB2E36CF-21B5-DD38-EBCD-D24B52B17B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98139" y="3044289"/>
            <a:ext cx="714857" cy="39423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C65F4B90-1C9E-8499-243E-9053785E87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393" y="3410526"/>
            <a:ext cx="756404" cy="35949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07284A0C-BCBC-7BB7-CD63-1DD3A1279FC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394" y="3715551"/>
            <a:ext cx="1021433" cy="43932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59C522E-F775-3C08-3DF8-68C207CDCDD5}"/>
              </a:ext>
            </a:extLst>
          </p:cNvPr>
          <p:cNvSpPr txBox="1"/>
          <p:nvPr/>
        </p:nvSpPr>
        <p:spPr>
          <a:xfrm>
            <a:off x="4163497" y="2886037"/>
            <a:ext cx="63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latin typeface="+mj-lt"/>
              </a:rPr>
              <a:t>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150412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18D02E2-BD07-B1D5-0873-33BAB4619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0503"/>
              </p:ext>
            </p:extLst>
          </p:nvPr>
        </p:nvGraphicFramePr>
        <p:xfrm>
          <a:off x="646481" y="1371600"/>
          <a:ext cx="7733493" cy="1409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229">
                  <a:extLst>
                    <a:ext uri="{9D8B030D-6E8A-4147-A177-3AD203B41FA5}">
                      <a16:colId xmlns:a16="http://schemas.microsoft.com/office/drawing/2014/main" val="4049075283"/>
                    </a:ext>
                  </a:extLst>
                </a:gridCol>
                <a:gridCol w="1772478">
                  <a:extLst>
                    <a:ext uri="{9D8B030D-6E8A-4147-A177-3AD203B41FA5}">
                      <a16:colId xmlns:a16="http://schemas.microsoft.com/office/drawing/2014/main" val="1959462224"/>
                    </a:ext>
                  </a:extLst>
                </a:gridCol>
                <a:gridCol w="1793580">
                  <a:extLst>
                    <a:ext uri="{9D8B030D-6E8A-4147-A177-3AD203B41FA5}">
                      <a16:colId xmlns:a16="http://schemas.microsoft.com/office/drawing/2014/main" val="1315384371"/>
                    </a:ext>
                  </a:extLst>
                </a:gridCol>
                <a:gridCol w="1793580">
                  <a:extLst>
                    <a:ext uri="{9D8B030D-6E8A-4147-A177-3AD203B41FA5}">
                      <a16:colId xmlns:a16="http://schemas.microsoft.com/office/drawing/2014/main" val="3023099870"/>
                    </a:ext>
                  </a:extLst>
                </a:gridCol>
                <a:gridCol w="1698626">
                  <a:extLst>
                    <a:ext uri="{9D8B030D-6E8A-4147-A177-3AD203B41FA5}">
                      <a16:colId xmlns:a16="http://schemas.microsoft.com/office/drawing/2014/main" val="338278108"/>
                    </a:ext>
                  </a:extLst>
                </a:gridCol>
              </a:tblGrid>
              <a:tr h="53788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3011" marR="4250" marT="42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Despesas - FUNFIN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55018" marR="4250" marT="42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Despesas - FUNPREV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4014" marR="4250" marT="42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Despesas - IPREM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06022" marR="4250" marT="42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Despesas - RPPS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06022" marR="4250" marT="4250" marB="0" anchor="ctr"/>
                </a:tc>
                <a:extLst>
                  <a:ext uri="{0D108BD9-81ED-4DB2-BD59-A6C34878D82A}">
                    <a16:rowId xmlns:a16="http://schemas.microsoft.com/office/drawing/2014/main" val="4008613004"/>
                  </a:ext>
                </a:extLst>
              </a:tr>
              <a:tr h="24112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u="none" strike="noStrike" dirty="0">
                          <a:effectLst/>
                        </a:rPr>
                        <a:t>2022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011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4.574.515.836,84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4.654.363.562,34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2.812.656.718,12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12.041.536.117,30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41440"/>
                  </a:ext>
                </a:extLst>
              </a:tr>
              <a:tr h="24112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u="none" strike="noStrike" dirty="0">
                          <a:effectLst/>
                        </a:rPr>
                        <a:t>2023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011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6.497.354.259,49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6.292.567.406,92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73.547.511,43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u="none" strike="noStrike" dirty="0">
                          <a:effectLst/>
                        </a:rPr>
                        <a:t>12.863.469.177,84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6970"/>
                  </a:ext>
                </a:extLst>
              </a:tr>
              <a:tr h="24112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3011" marR="4250" marT="42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6.969.015.560,06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6.414.687.210,99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74.182.351,51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13.457.885.122,56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82173"/>
                  </a:ext>
                </a:extLst>
              </a:tr>
              <a:tr h="148382">
                <a:tc gridSpan="5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Fonte: Sistema de Orçamento e Finanças (SOF).</a:t>
                      </a:r>
                      <a:endParaRPr lang="pt-BR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0" marR="4250" marT="425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5195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0962926C-E131-ADF8-89D3-1A41C7DE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29" y="2752656"/>
            <a:ext cx="4989791" cy="32015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9372600" cy="745331"/>
          </a:xfrm>
          <a:prstGeom prst="rect">
            <a:avLst/>
          </a:prstGeom>
        </p:spPr>
        <p:txBody>
          <a:bodyPr vert="horz" wrap="square" lIns="0" tIns="98043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  <a:r>
              <a:rPr sz="4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Previdenciário</a:t>
            </a:r>
            <a:endParaRPr sz="4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477CF77-A528-82C5-D228-FCA419E5B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97365"/>
              </p:ext>
            </p:extLst>
          </p:nvPr>
        </p:nvGraphicFramePr>
        <p:xfrm>
          <a:off x="685800" y="1447801"/>
          <a:ext cx="7962096" cy="145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587">
                  <a:extLst>
                    <a:ext uri="{9D8B030D-6E8A-4147-A177-3AD203B41FA5}">
                      <a16:colId xmlns:a16="http://schemas.microsoft.com/office/drawing/2014/main" val="1080031052"/>
                    </a:ext>
                  </a:extLst>
                </a:gridCol>
                <a:gridCol w="1950136">
                  <a:extLst>
                    <a:ext uri="{9D8B030D-6E8A-4147-A177-3AD203B41FA5}">
                      <a16:colId xmlns:a16="http://schemas.microsoft.com/office/drawing/2014/main" val="4236908392"/>
                    </a:ext>
                  </a:extLst>
                </a:gridCol>
                <a:gridCol w="2377090">
                  <a:extLst>
                    <a:ext uri="{9D8B030D-6E8A-4147-A177-3AD203B41FA5}">
                      <a16:colId xmlns:a16="http://schemas.microsoft.com/office/drawing/2014/main" val="183722914"/>
                    </a:ext>
                  </a:extLst>
                </a:gridCol>
                <a:gridCol w="1846283">
                  <a:extLst>
                    <a:ext uri="{9D8B030D-6E8A-4147-A177-3AD203B41FA5}">
                      <a16:colId xmlns:a16="http://schemas.microsoft.com/office/drawing/2014/main" val="2682451604"/>
                    </a:ext>
                  </a:extLst>
                </a:gridCol>
              </a:tblGrid>
              <a:tr h="60453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das Receitas do RPPS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das Despesas do RPPS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4182" marR="4515" marT="451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Resultado Previdenciário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/>
                </a:tc>
                <a:extLst>
                  <a:ext uri="{0D108BD9-81ED-4DB2-BD59-A6C34878D82A}">
                    <a16:rowId xmlns:a16="http://schemas.microsoft.com/office/drawing/2014/main" val="3096913846"/>
                  </a:ext>
                </a:extLst>
              </a:tr>
              <a:tr h="2311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/>
                        </a:rPr>
                        <a:t>2022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9.426.908.017,81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12.041.536.117,30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639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-2.614.628.099,49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56129"/>
                  </a:ext>
                </a:extLst>
              </a:tr>
              <a:tr h="2311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effectLst/>
                        </a:rPr>
                        <a:t>2023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13.290.260.693,66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12.863.469.177,84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639" marR="4515" marT="45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426.791.515,82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376897"/>
                  </a:ext>
                </a:extLst>
              </a:tr>
              <a:tr h="2311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14.170.900.079,97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13.457.885.122,56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7639" marR="4515" marT="451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713.014.957,41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61192"/>
                  </a:ext>
                </a:extLst>
              </a:tr>
              <a:tr h="160024">
                <a:tc gridSpan="4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Fonte: Sistema de Orçamento e Finanças (SOF).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5" marR="4515" marT="45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7825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596DC74-A9D5-6344-D484-A6537C7A0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43126"/>
            <a:ext cx="5850929" cy="259646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8A3E199F-648C-ABDA-71B9-FB0DB95B7161}"/>
              </a:ext>
            </a:extLst>
          </p:cNvPr>
          <p:cNvSpPr txBox="1">
            <a:spLocks/>
          </p:cNvSpPr>
          <p:nvPr/>
        </p:nvSpPr>
        <p:spPr>
          <a:xfrm>
            <a:off x="7360920" y="3108960"/>
            <a:ext cx="3925824" cy="468332"/>
          </a:xfrm>
          <a:prstGeom prst="rect">
            <a:avLst/>
          </a:prstGeom>
        </p:spPr>
        <p:txBody>
          <a:bodyPr vert="horz" wrap="square" lIns="0" tIns="98043" rIns="0" bIns="0" rtlCol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2235" algn="ctr">
              <a:spcBef>
                <a:spcPts val="95"/>
              </a:spcBef>
            </a:pPr>
            <a:r>
              <a:rPr lang="pt-BR"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  <a:r>
              <a:rPr lang="pt-BR" sz="24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Previdenciário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134600" cy="705320"/>
          </a:xfrm>
          <a:prstGeom prst="rect">
            <a:avLst/>
          </a:prstGeom>
        </p:spPr>
        <p:txBody>
          <a:bodyPr vert="horz" wrap="square" lIns="0" tIns="888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000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000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Repasse</a:t>
            </a:r>
            <a:r>
              <a:rPr sz="40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sz="4000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sz="40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obertura</a:t>
            </a:r>
            <a:r>
              <a:rPr sz="4000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sz="40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inanceira</a:t>
            </a:r>
            <a:endParaRPr sz="40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026ADED-C9C9-CFB8-01E4-C7062B140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7218"/>
              </p:ext>
            </p:extLst>
          </p:nvPr>
        </p:nvGraphicFramePr>
        <p:xfrm>
          <a:off x="609600" y="1295400"/>
          <a:ext cx="7585976" cy="1537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478">
                  <a:extLst>
                    <a:ext uri="{9D8B030D-6E8A-4147-A177-3AD203B41FA5}">
                      <a16:colId xmlns:a16="http://schemas.microsoft.com/office/drawing/2014/main" val="766068114"/>
                    </a:ext>
                  </a:extLst>
                </a:gridCol>
                <a:gridCol w="1708101">
                  <a:extLst>
                    <a:ext uri="{9D8B030D-6E8A-4147-A177-3AD203B41FA5}">
                      <a16:colId xmlns:a16="http://schemas.microsoft.com/office/drawing/2014/main" val="3302149178"/>
                    </a:ext>
                  </a:extLst>
                </a:gridCol>
                <a:gridCol w="1708101">
                  <a:extLst>
                    <a:ext uri="{9D8B030D-6E8A-4147-A177-3AD203B41FA5}">
                      <a16:colId xmlns:a16="http://schemas.microsoft.com/office/drawing/2014/main" val="830348054"/>
                    </a:ext>
                  </a:extLst>
                </a:gridCol>
                <a:gridCol w="1617671">
                  <a:extLst>
                    <a:ext uri="{9D8B030D-6E8A-4147-A177-3AD203B41FA5}">
                      <a16:colId xmlns:a16="http://schemas.microsoft.com/office/drawing/2014/main" val="1297726580"/>
                    </a:ext>
                  </a:extLst>
                </a:gridCol>
                <a:gridCol w="2029625">
                  <a:extLst>
                    <a:ext uri="{9D8B030D-6E8A-4147-A177-3AD203B41FA5}">
                      <a16:colId xmlns:a16="http://schemas.microsoft.com/office/drawing/2014/main" val="2549538041"/>
                    </a:ext>
                  </a:extLst>
                </a:gridCol>
              </a:tblGrid>
              <a:tr h="6873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035" marR="4126" marT="41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IPREM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FUNFIN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97104" marR="4126" marT="412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FUNPREV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7587" marR="4126" marT="412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Repasse para Cobertura do Déficit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517" marR="4126" marT="4126" marB="0" anchor="ctr"/>
                </a:tc>
                <a:extLst>
                  <a:ext uri="{0D108BD9-81ED-4DB2-BD59-A6C34878D82A}">
                    <a16:rowId xmlns:a16="http://schemas.microsoft.com/office/drawing/2014/main" val="3915705955"/>
                  </a:ext>
                </a:extLst>
              </a:tr>
              <a:tr h="2351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/>
                        </a:rPr>
                        <a:t>2022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035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1.643.655.239,24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212.115.711,07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1.770.419.790,62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3.626.190.740,93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17657"/>
                  </a:ext>
                </a:extLst>
              </a:tr>
              <a:tr h="2351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effectLst/>
                        </a:rPr>
                        <a:t>2023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035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94.616.061,65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24.321.436,03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75.639.473,40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194.576.971,08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33832"/>
                  </a:ext>
                </a:extLst>
              </a:tr>
              <a:tr h="2351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035" marR="4126" marT="412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78.998.743,56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2.752.467,10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6.194.538,67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87.945.749,33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40551"/>
                  </a:ext>
                </a:extLst>
              </a:tr>
              <a:tr h="144699">
                <a:tc gridSpan="5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Fonte: Sistema de Orçamento e Finanças (SOF).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6" marR="4126" marT="412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48082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6D624E75-0607-23D6-EF02-A4D2312E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57" y="2818017"/>
            <a:ext cx="6105144" cy="32960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490" y="152400"/>
            <a:ext cx="9749789" cy="700960"/>
          </a:xfrm>
          <a:prstGeom prst="rect">
            <a:avLst/>
          </a:prstGeom>
        </p:spPr>
        <p:txBody>
          <a:bodyPr vert="horz" wrap="square" lIns="0" tIns="84581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0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000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0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sz="40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Orçamentária</a:t>
            </a:r>
            <a:r>
              <a:rPr sz="40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4000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Financeira</a:t>
            </a:r>
            <a:endParaRPr sz="40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5A771FA-1F7E-0D63-2BCA-62A0FACD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355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 descr="Gráfico, Gráfico de cascata&#10;&#10;O conteúdo gerado por IA pode estar incorreto.">
            <a:extLst>
              <a:ext uri="{FF2B5EF4-FFF2-40B4-BE49-F238E27FC236}">
                <a16:creationId xmlns:a16="http://schemas.microsoft.com/office/drawing/2014/main" id="{49CE0280-B684-7664-EE1D-F02F80F5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" y="1241651"/>
            <a:ext cx="11232017" cy="4912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Orçado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EBC183C-796A-D3E4-9BB7-B6FC34BE4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88800"/>
              </p:ext>
            </p:extLst>
          </p:nvPr>
        </p:nvGraphicFramePr>
        <p:xfrm>
          <a:off x="847725" y="1750831"/>
          <a:ext cx="10515600" cy="1222312"/>
        </p:xfrm>
        <a:graphic>
          <a:graphicData uri="http://schemas.openxmlformats.org/drawingml/2006/table">
            <a:tbl>
              <a:tblPr/>
              <a:tblGrid>
                <a:gridCol w="1184307">
                  <a:extLst>
                    <a:ext uri="{9D8B030D-6E8A-4147-A177-3AD203B41FA5}">
                      <a16:colId xmlns:a16="http://schemas.microsoft.com/office/drawing/2014/main" val="1376910811"/>
                    </a:ext>
                  </a:extLst>
                </a:gridCol>
                <a:gridCol w="3110431">
                  <a:extLst>
                    <a:ext uri="{9D8B030D-6E8A-4147-A177-3AD203B41FA5}">
                      <a16:colId xmlns:a16="http://schemas.microsoft.com/office/drawing/2014/main" val="2789813479"/>
                    </a:ext>
                  </a:extLst>
                </a:gridCol>
                <a:gridCol w="3110431">
                  <a:extLst>
                    <a:ext uri="{9D8B030D-6E8A-4147-A177-3AD203B41FA5}">
                      <a16:colId xmlns:a16="http://schemas.microsoft.com/office/drawing/2014/main" val="2182365731"/>
                    </a:ext>
                  </a:extLst>
                </a:gridCol>
                <a:gridCol w="3110431">
                  <a:extLst>
                    <a:ext uri="{9D8B030D-6E8A-4147-A177-3AD203B41FA5}">
                      <a16:colId xmlns:a16="http://schemas.microsoft.com/office/drawing/2014/main" val="2218016011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00" b="1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 das Receitas do RPPS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00" b="1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 das Despesas do RPPS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00" b="1" i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1" i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Previdenciário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75824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8.244.607.198,00​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12.367.254.376,00​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-4.122.647.178,00</a:t>
                      </a: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962724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10.965.283.725,00​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12.658.267.653,00​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-1.692.983.928,00</a:t>
                      </a:r>
                      <a:r>
                        <a:rPr lang="en-US" sz="14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99238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2024​</a:t>
                      </a:r>
                      <a:endParaRPr lang="pt-BR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13.197.593.050,00​</a:t>
                      </a:r>
                      <a:endParaRPr lang="pt-BR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13.608.103.832,00​</a:t>
                      </a:r>
                      <a:endParaRPr lang="pt-BR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-410.410.782,00</a:t>
                      </a:r>
                      <a:r>
                        <a:rPr lang="pt-BR" sz="145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​</a:t>
                      </a:r>
                      <a:endParaRPr lang="pt-BR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9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45429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6F297CD5-2E0E-115A-9C5C-EB03B1095AE9}"/>
              </a:ext>
            </a:extLst>
          </p:cNvPr>
          <p:cNvSpPr txBox="1"/>
          <p:nvPr/>
        </p:nvSpPr>
        <p:spPr>
          <a:xfrm>
            <a:off x="5715000" y="3486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4C560A6-9F7A-31B0-B965-5EB330A56E85}"/>
              </a:ext>
            </a:extLst>
          </p:cNvPr>
          <p:cNvSpPr txBox="1"/>
          <p:nvPr/>
        </p:nvSpPr>
        <p:spPr>
          <a:xfrm>
            <a:off x="5724525" y="13810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ORÇADO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5C3FDF09-55FC-BB3E-F50D-EA815B097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41231"/>
              </p:ext>
            </p:extLst>
          </p:nvPr>
        </p:nvGraphicFramePr>
        <p:xfrm>
          <a:off x="847725" y="3884858"/>
          <a:ext cx="10537824" cy="13061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5141">
                  <a:extLst>
                    <a:ext uri="{9D8B030D-6E8A-4147-A177-3AD203B41FA5}">
                      <a16:colId xmlns:a16="http://schemas.microsoft.com/office/drawing/2014/main" val="1312434951"/>
                    </a:ext>
                  </a:extLst>
                </a:gridCol>
                <a:gridCol w="230505">
                  <a:extLst>
                    <a:ext uri="{9D8B030D-6E8A-4147-A177-3AD203B41FA5}">
                      <a16:colId xmlns:a16="http://schemas.microsoft.com/office/drawing/2014/main" val="3231084479"/>
                    </a:ext>
                  </a:extLst>
                </a:gridCol>
                <a:gridCol w="2987754">
                  <a:extLst>
                    <a:ext uri="{9D8B030D-6E8A-4147-A177-3AD203B41FA5}">
                      <a16:colId xmlns:a16="http://schemas.microsoft.com/office/drawing/2014/main" val="750357437"/>
                    </a:ext>
                  </a:extLst>
                </a:gridCol>
                <a:gridCol w="343678">
                  <a:extLst>
                    <a:ext uri="{9D8B030D-6E8A-4147-A177-3AD203B41FA5}">
                      <a16:colId xmlns:a16="http://schemas.microsoft.com/office/drawing/2014/main" val="853110389"/>
                    </a:ext>
                  </a:extLst>
                </a:gridCol>
                <a:gridCol w="2704322">
                  <a:extLst>
                    <a:ext uri="{9D8B030D-6E8A-4147-A177-3AD203B41FA5}">
                      <a16:colId xmlns:a16="http://schemas.microsoft.com/office/drawing/2014/main" val="971023770"/>
                    </a:ext>
                  </a:extLst>
                </a:gridCol>
                <a:gridCol w="3146424">
                  <a:extLst>
                    <a:ext uri="{9D8B030D-6E8A-4147-A177-3AD203B41FA5}">
                      <a16:colId xmlns:a16="http://schemas.microsoft.com/office/drawing/2014/main" val="585883321"/>
                    </a:ext>
                  </a:extLst>
                </a:gridCol>
              </a:tblGrid>
              <a:tr h="3002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Ano​</a:t>
                      </a:r>
                      <a:endParaRPr lang="en-US" sz="1400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 das Receitas do RPPS​</a:t>
                      </a:r>
                      <a:endParaRPr lang="pt-BR" sz="1400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 das Despesas do RPPS​</a:t>
                      </a:r>
                      <a:endParaRPr lang="pt-BR" sz="1400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00" b="1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Resultado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en-US" sz="1400" b="1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Previdenciário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​</a:t>
                      </a:r>
                      <a:endParaRPr lang="en-US" sz="1400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58272"/>
                  </a:ext>
                </a:extLst>
              </a:tr>
              <a:tr h="307338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9.426.908.017,81​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12.041.536.117,30​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-2.614.628.099,49</a:t>
                      </a: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484144"/>
                  </a:ext>
                </a:extLst>
              </a:tr>
              <a:tr h="320038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buNone/>
                      </a:pPr>
                      <a:endParaRPr lang="en-US" sz="15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13.290.260.693,66​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buNone/>
                      </a:pPr>
                      <a:r>
                        <a:rPr lang="en-US" sz="150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5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12.863.469.177,84​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450" b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426.791.515,82​</a:t>
                      </a:r>
                      <a:endParaRPr lang="en-US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23341"/>
                  </a:ext>
                </a:extLst>
              </a:tr>
              <a:tr h="320038">
                <a:tc>
                  <a:txBody>
                    <a:bodyPr/>
                    <a:lstStyle/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2024​</a:t>
                      </a:r>
                      <a:endParaRPr lang="pt-BR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buNone/>
                      </a:pPr>
                      <a:endParaRPr lang="en-US" sz="1500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14.170.900.079,97​</a:t>
                      </a:r>
                      <a:endParaRPr lang="pt-BR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buNone/>
                      </a:pPr>
                      <a:r>
                        <a:rPr lang="en-US" sz="15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​</a:t>
                      </a:r>
                      <a:endParaRPr lang="en-US" sz="1500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13.457.885.122,56​</a:t>
                      </a:r>
                      <a:endParaRPr lang="pt-BR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725"/>
                        </a:lnSpc>
                        <a:buNone/>
                      </a:pPr>
                      <a:r>
                        <a:rPr lang="pt-BR" sz="145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713.014.957,41​</a:t>
                      </a:r>
                      <a:endParaRPr lang="pt-BR" b="1" i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33090"/>
                  </a:ext>
                </a:extLst>
              </a:tr>
            </a:tbl>
          </a:graphicData>
        </a:graphic>
      </p:graphicFrame>
      <p:sp>
        <p:nvSpPr>
          <p:cNvPr id="25" name="Rectangle 3">
            <a:extLst>
              <a:ext uri="{FF2B5EF4-FFF2-40B4-BE49-F238E27FC236}">
                <a16:creationId xmlns:a16="http://schemas.microsoft.com/office/drawing/2014/main" id="{908FC24F-E27C-D4EB-E2E1-410457FCD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849" y="4141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6868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Orçado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FCD8057-97F6-37CA-4523-52E2E6A20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225972"/>
              </p:ext>
            </p:extLst>
          </p:nvPr>
        </p:nvGraphicFramePr>
        <p:xfrm>
          <a:off x="1752600" y="1066800"/>
          <a:ext cx="8531157" cy="504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Orçado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8F91C09-48C3-547B-0F6D-696E3DAA6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192025"/>
              </p:ext>
            </p:extLst>
          </p:nvPr>
        </p:nvGraphicFramePr>
        <p:xfrm>
          <a:off x="2107659" y="1066800"/>
          <a:ext cx="7976682" cy="496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908303"/>
            <a:ext cx="11161395" cy="0"/>
          </a:xfrm>
          <a:custGeom>
            <a:avLst/>
            <a:gdLst/>
            <a:ahLst/>
            <a:cxnLst/>
            <a:rect l="l" t="t" r="r" b="b"/>
            <a:pathLst>
              <a:path w="11161395">
                <a:moveTo>
                  <a:pt x="0" y="0"/>
                </a:moveTo>
                <a:lnTo>
                  <a:pt x="11161267" y="0"/>
                </a:lnTo>
              </a:path>
            </a:pathLst>
          </a:custGeom>
          <a:ln w="9525">
            <a:solidFill>
              <a:srgbClr val="005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1837" y="271554"/>
            <a:ext cx="946556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RGC</a:t>
            </a:r>
            <a:r>
              <a:rPr sz="42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r>
              <a:rPr sz="42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Eleições dos </a:t>
            </a:r>
            <a:r>
              <a:rPr sz="4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Órgãos</a:t>
            </a:r>
            <a:r>
              <a:rPr sz="42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Colegiados</a:t>
            </a:r>
            <a:endParaRPr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659" y="1827911"/>
            <a:ext cx="10798682" cy="305981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solidFill>
                  <a:srgbClr val="000000"/>
                </a:solidFill>
              </a:rPr>
              <a:t>O</a:t>
            </a:r>
            <a:r>
              <a:rPr lang="pt-BR" sz="2800" dirty="0"/>
              <a:t> Instituto de Previdência Municipal de São Paulo constituiu a Comissão Eleitoral pela </a:t>
            </a:r>
            <a:r>
              <a:rPr lang="pt-BR" sz="2800" dirty="0">
                <a:hlinkClick r:id="rId3"/>
              </a:rPr>
              <a:t>Portaria nº 13/2024</a:t>
            </a:r>
            <a:r>
              <a:rPr lang="pt-BR" sz="2800" dirty="0"/>
              <a:t>, publicada no Diário Oficial da Cidade de São Paulo no dia 06 de março de 2024, com o propósito de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 a realização das eleições para a representação dos servidores públicos municipais ativos, inativos e pensionistas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/>
              <a:t>no Conselho Deliberativo e no Conselho Fiscal do IPREM para o próximo mandato. </a:t>
            </a:r>
            <a:r>
              <a:rPr lang="pt-BR" sz="24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77439" y="5077205"/>
            <a:ext cx="692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400" y="323469"/>
            <a:ext cx="1118679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73460" algn="l"/>
              </a:tabLst>
            </a:pPr>
            <a:r>
              <a:rPr sz="2800" b="1" u="sng" spc="-4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 </a:t>
            </a:r>
            <a:r>
              <a:rPr sz="4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Boas</a:t>
            </a:r>
            <a:r>
              <a:rPr sz="4200" b="1" u="sng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 </a:t>
            </a:r>
            <a:r>
              <a:rPr sz="4200" b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Práticas</a:t>
            </a:r>
            <a:r>
              <a:rPr sz="4200" b="1" u="sng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 </a:t>
            </a:r>
            <a:r>
              <a:rPr sz="4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de</a:t>
            </a:r>
            <a:r>
              <a:rPr sz="4200" b="1" u="sng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 </a:t>
            </a:r>
            <a:r>
              <a:rPr sz="4200" b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Governança</a:t>
            </a:r>
            <a:r>
              <a:rPr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386"/>
                  </a:solidFill>
                </a:uFill>
                <a:latin typeface="Calibri"/>
                <a:cs typeface="Calibri"/>
              </a:rPr>
              <a:t>	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0785" y="1657984"/>
            <a:ext cx="6912228" cy="3720466"/>
          </a:xfrm>
          <a:custGeom>
            <a:avLst/>
            <a:gdLst/>
            <a:ahLst/>
            <a:cxnLst/>
            <a:rect l="l" t="t" r="r" b="b"/>
            <a:pathLst>
              <a:path w="7188834" h="3720465">
                <a:moveTo>
                  <a:pt x="7188708" y="620013"/>
                </a:moveTo>
                <a:lnTo>
                  <a:pt x="7188708" y="3100070"/>
                </a:lnTo>
                <a:lnTo>
                  <a:pt x="7186842" y="3148519"/>
                </a:lnTo>
                <a:lnTo>
                  <a:pt x="7181337" y="3195949"/>
                </a:lnTo>
                <a:lnTo>
                  <a:pt x="7172331" y="3242223"/>
                </a:lnTo>
                <a:lnTo>
                  <a:pt x="7159961" y="3287201"/>
                </a:lnTo>
                <a:lnTo>
                  <a:pt x="7144366" y="3330747"/>
                </a:lnTo>
                <a:lnTo>
                  <a:pt x="7125683" y="3372722"/>
                </a:lnTo>
                <a:lnTo>
                  <a:pt x="7104050" y="3412988"/>
                </a:lnTo>
                <a:lnTo>
                  <a:pt x="7079606" y="3451408"/>
                </a:lnTo>
                <a:lnTo>
                  <a:pt x="7052487" y="3487843"/>
                </a:lnTo>
                <a:lnTo>
                  <a:pt x="7022833" y="3522156"/>
                </a:lnTo>
                <a:lnTo>
                  <a:pt x="6990780" y="3554209"/>
                </a:lnTo>
                <a:lnTo>
                  <a:pt x="6956467" y="3583863"/>
                </a:lnTo>
                <a:lnTo>
                  <a:pt x="6920032" y="3610982"/>
                </a:lnTo>
                <a:lnTo>
                  <a:pt x="6881612" y="3635426"/>
                </a:lnTo>
                <a:lnTo>
                  <a:pt x="6841346" y="3657059"/>
                </a:lnTo>
                <a:lnTo>
                  <a:pt x="6799371" y="3675742"/>
                </a:lnTo>
                <a:lnTo>
                  <a:pt x="6755825" y="3691337"/>
                </a:lnTo>
                <a:lnTo>
                  <a:pt x="6710847" y="3703707"/>
                </a:lnTo>
                <a:lnTo>
                  <a:pt x="6664573" y="3712713"/>
                </a:lnTo>
                <a:lnTo>
                  <a:pt x="6617143" y="3718218"/>
                </a:lnTo>
                <a:lnTo>
                  <a:pt x="6568694" y="3720084"/>
                </a:lnTo>
                <a:lnTo>
                  <a:pt x="0" y="3720084"/>
                </a:lnTo>
                <a:lnTo>
                  <a:pt x="0" y="0"/>
                </a:lnTo>
                <a:lnTo>
                  <a:pt x="6568694" y="0"/>
                </a:lnTo>
                <a:lnTo>
                  <a:pt x="6617143" y="1865"/>
                </a:lnTo>
                <a:lnTo>
                  <a:pt x="6664573" y="7370"/>
                </a:lnTo>
                <a:lnTo>
                  <a:pt x="6710847" y="16376"/>
                </a:lnTo>
                <a:lnTo>
                  <a:pt x="6755825" y="28746"/>
                </a:lnTo>
                <a:lnTo>
                  <a:pt x="6799371" y="44341"/>
                </a:lnTo>
                <a:lnTo>
                  <a:pt x="6841346" y="63024"/>
                </a:lnTo>
                <a:lnTo>
                  <a:pt x="6881612" y="84657"/>
                </a:lnTo>
                <a:lnTo>
                  <a:pt x="6920032" y="109101"/>
                </a:lnTo>
                <a:lnTo>
                  <a:pt x="6956467" y="136220"/>
                </a:lnTo>
                <a:lnTo>
                  <a:pt x="6990780" y="165874"/>
                </a:lnTo>
                <a:lnTo>
                  <a:pt x="7022833" y="197927"/>
                </a:lnTo>
                <a:lnTo>
                  <a:pt x="7052487" y="232240"/>
                </a:lnTo>
                <a:lnTo>
                  <a:pt x="7079606" y="268675"/>
                </a:lnTo>
                <a:lnTo>
                  <a:pt x="7104050" y="307095"/>
                </a:lnTo>
                <a:lnTo>
                  <a:pt x="7125683" y="347361"/>
                </a:lnTo>
                <a:lnTo>
                  <a:pt x="7144366" y="389336"/>
                </a:lnTo>
                <a:lnTo>
                  <a:pt x="7159961" y="432882"/>
                </a:lnTo>
                <a:lnTo>
                  <a:pt x="7172331" y="477860"/>
                </a:lnTo>
                <a:lnTo>
                  <a:pt x="7181337" y="524134"/>
                </a:lnTo>
                <a:lnTo>
                  <a:pt x="7186842" y="571564"/>
                </a:lnTo>
                <a:lnTo>
                  <a:pt x="7188708" y="6200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0600" y="1867407"/>
            <a:ext cx="6442710" cy="40842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lang="pt-BR" sz="2800">
                <a:latin typeface="Calibri"/>
                <a:cs typeface="Calibri"/>
              </a:rPr>
              <a:t>Transparência</a:t>
            </a:r>
          </a:p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lang="pt-BR" sz="2800">
                <a:latin typeface="Calibri"/>
                <a:cs typeface="Calibri"/>
              </a:rPr>
              <a:t>Prestação de Contas</a:t>
            </a:r>
          </a:p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lang="pt-BR" sz="2800">
                <a:latin typeface="Calibri"/>
                <a:cs typeface="Calibri"/>
              </a:rPr>
              <a:t>Fortalecimento da Confiança</a:t>
            </a:r>
          </a:p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lang="pt-BR" sz="2800">
                <a:latin typeface="Calibri"/>
                <a:cs typeface="Calibri"/>
              </a:rPr>
              <a:t>Participação Social</a:t>
            </a:r>
          </a:p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lang="pt-BR" sz="2800">
                <a:latin typeface="Calibri"/>
                <a:cs typeface="Calibri"/>
              </a:rPr>
              <a:t>Melhoria contínua da Gestão</a:t>
            </a:r>
          </a:p>
          <a:p>
            <a:pPr marL="12065" marR="130810">
              <a:lnSpc>
                <a:spcPts val="4070"/>
              </a:lnSpc>
              <a:spcBef>
                <a:spcPts val="540"/>
              </a:spcBef>
              <a:tabLst>
                <a:tab pos="299085" algn="l"/>
              </a:tabLst>
            </a:pPr>
            <a:endParaRPr lang="pt-BR" sz="2400">
              <a:latin typeface="Calibri"/>
              <a:cs typeface="Calibri"/>
            </a:endParaRPr>
          </a:p>
          <a:p>
            <a:pPr marL="297815" marR="130810" indent="-285750">
              <a:lnSpc>
                <a:spcPts val="4070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8122" y="1179830"/>
            <a:ext cx="4069079" cy="4676775"/>
            <a:chOff x="468122" y="1179830"/>
            <a:chExt cx="4069079" cy="4676775"/>
          </a:xfrm>
        </p:grpSpPr>
        <p:sp>
          <p:nvSpPr>
            <p:cNvPr id="10" name="object 10"/>
            <p:cNvSpPr/>
            <p:nvPr/>
          </p:nvSpPr>
          <p:spPr>
            <a:xfrm>
              <a:off x="480822" y="1192530"/>
              <a:ext cx="4043679" cy="4651375"/>
            </a:xfrm>
            <a:custGeom>
              <a:avLst/>
              <a:gdLst/>
              <a:ahLst/>
              <a:cxnLst/>
              <a:rect l="l" t="t" r="r" b="b"/>
              <a:pathLst>
                <a:path w="4043679" h="4651375">
                  <a:moveTo>
                    <a:pt x="3369310" y="0"/>
                  </a:moveTo>
                  <a:lnTo>
                    <a:pt x="673874" y="0"/>
                  </a:lnTo>
                  <a:lnTo>
                    <a:pt x="625748" y="1692"/>
                  </a:lnTo>
                  <a:lnTo>
                    <a:pt x="578536" y="6692"/>
                  </a:lnTo>
                  <a:lnTo>
                    <a:pt x="532351" y="14887"/>
                  </a:lnTo>
                  <a:lnTo>
                    <a:pt x="487307" y="26162"/>
                  </a:lnTo>
                  <a:lnTo>
                    <a:pt x="443519" y="40404"/>
                  </a:lnTo>
                  <a:lnTo>
                    <a:pt x="401101" y="57497"/>
                  </a:lnTo>
                  <a:lnTo>
                    <a:pt x="360165" y="77328"/>
                  </a:lnTo>
                  <a:lnTo>
                    <a:pt x="320827" y="99783"/>
                  </a:lnTo>
                  <a:lnTo>
                    <a:pt x="283201" y="124747"/>
                  </a:lnTo>
                  <a:lnTo>
                    <a:pt x="247400" y="152107"/>
                  </a:lnTo>
                  <a:lnTo>
                    <a:pt x="213539" y="181749"/>
                  </a:lnTo>
                  <a:lnTo>
                    <a:pt x="181732" y="213557"/>
                  </a:lnTo>
                  <a:lnTo>
                    <a:pt x="152092" y="247419"/>
                  </a:lnTo>
                  <a:lnTo>
                    <a:pt x="124734" y="283220"/>
                  </a:lnTo>
                  <a:lnTo>
                    <a:pt x="99771" y="320846"/>
                  </a:lnTo>
                  <a:lnTo>
                    <a:pt x="77318" y="360183"/>
                  </a:lnTo>
                  <a:lnTo>
                    <a:pt x="57489" y="401117"/>
                  </a:lnTo>
                  <a:lnTo>
                    <a:pt x="40398" y="443533"/>
                  </a:lnTo>
                  <a:lnTo>
                    <a:pt x="26159" y="487318"/>
                  </a:lnTo>
                  <a:lnTo>
                    <a:pt x="14885" y="532358"/>
                  </a:lnTo>
                  <a:lnTo>
                    <a:pt x="6691" y="578537"/>
                  </a:lnTo>
                  <a:lnTo>
                    <a:pt x="1691" y="625743"/>
                  </a:lnTo>
                  <a:lnTo>
                    <a:pt x="0" y="673862"/>
                  </a:lnTo>
                  <a:lnTo>
                    <a:pt x="0" y="3977386"/>
                  </a:lnTo>
                  <a:lnTo>
                    <a:pt x="1691" y="4025504"/>
                  </a:lnTo>
                  <a:lnTo>
                    <a:pt x="6691" y="4072710"/>
                  </a:lnTo>
                  <a:lnTo>
                    <a:pt x="14885" y="4118889"/>
                  </a:lnTo>
                  <a:lnTo>
                    <a:pt x="26159" y="4163929"/>
                  </a:lnTo>
                  <a:lnTo>
                    <a:pt x="40398" y="4207714"/>
                  </a:lnTo>
                  <a:lnTo>
                    <a:pt x="57489" y="4250130"/>
                  </a:lnTo>
                  <a:lnTo>
                    <a:pt x="77318" y="4291064"/>
                  </a:lnTo>
                  <a:lnTo>
                    <a:pt x="99771" y="4330401"/>
                  </a:lnTo>
                  <a:lnTo>
                    <a:pt x="124734" y="4368027"/>
                  </a:lnTo>
                  <a:lnTo>
                    <a:pt x="152092" y="4403828"/>
                  </a:lnTo>
                  <a:lnTo>
                    <a:pt x="181732" y="4437690"/>
                  </a:lnTo>
                  <a:lnTo>
                    <a:pt x="213539" y="4469498"/>
                  </a:lnTo>
                  <a:lnTo>
                    <a:pt x="247400" y="4499140"/>
                  </a:lnTo>
                  <a:lnTo>
                    <a:pt x="283201" y="4526500"/>
                  </a:lnTo>
                  <a:lnTo>
                    <a:pt x="320827" y="4551464"/>
                  </a:lnTo>
                  <a:lnTo>
                    <a:pt x="360165" y="4573919"/>
                  </a:lnTo>
                  <a:lnTo>
                    <a:pt x="401101" y="4593750"/>
                  </a:lnTo>
                  <a:lnTo>
                    <a:pt x="443519" y="4610843"/>
                  </a:lnTo>
                  <a:lnTo>
                    <a:pt x="487307" y="4625085"/>
                  </a:lnTo>
                  <a:lnTo>
                    <a:pt x="532351" y="4636360"/>
                  </a:lnTo>
                  <a:lnTo>
                    <a:pt x="578536" y="4644555"/>
                  </a:lnTo>
                  <a:lnTo>
                    <a:pt x="625748" y="4649555"/>
                  </a:lnTo>
                  <a:lnTo>
                    <a:pt x="673874" y="4651248"/>
                  </a:lnTo>
                  <a:lnTo>
                    <a:pt x="3369310" y="4651248"/>
                  </a:lnTo>
                  <a:lnTo>
                    <a:pt x="3417428" y="4649555"/>
                  </a:lnTo>
                  <a:lnTo>
                    <a:pt x="3464634" y="4644555"/>
                  </a:lnTo>
                  <a:lnTo>
                    <a:pt x="3510813" y="4636360"/>
                  </a:lnTo>
                  <a:lnTo>
                    <a:pt x="3555853" y="4625085"/>
                  </a:lnTo>
                  <a:lnTo>
                    <a:pt x="3599638" y="4610843"/>
                  </a:lnTo>
                  <a:lnTo>
                    <a:pt x="3642054" y="4593750"/>
                  </a:lnTo>
                  <a:lnTo>
                    <a:pt x="3682988" y="4573919"/>
                  </a:lnTo>
                  <a:lnTo>
                    <a:pt x="3722325" y="4551464"/>
                  </a:lnTo>
                  <a:lnTo>
                    <a:pt x="3759951" y="4526500"/>
                  </a:lnTo>
                  <a:lnTo>
                    <a:pt x="3795752" y="4499140"/>
                  </a:lnTo>
                  <a:lnTo>
                    <a:pt x="3829614" y="4469498"/>
                  </a:lnTo>
                  <a:lnTo>
                    <a:pt x="3861422" y="4437690"/>
                  </a:lnTo>
                  <a:lnTo>
                    <a:pt x="3891064" y="4403828"/>
                  </a:lnTo>
                  <a:lnTo>
                    <a:pt x="3918424" y="4368027"/>
                  </a:lnTo>
                  <a:lnTo>
                    <a:pt x="3943388" y="4330401"/>
                  </a:lnTo>
                  <a:lnTo>
                    <a:pt x="3965843" y="4291064"/>
                  </a:lnTo>
                  <a:lnTo>
                    <a:pt x="3985674" y="4250130"/>
                  </a:lnTo>
                  <a:lnTo>
                    <a:pt x="4002767" y="4207714"/>
                  </a:lnTo>
                  <a:lnTo>
                    <a:pt x="4017009" y="4163929"/>
                  </a:lnTo>
                  <a:lnTo>
                    <a:pt x="4028284" y="4118889"/>
                  </a:lnTo>
                  <a:lnTo>
                    <a:pt x="4036479" y="4072710"/>
                  </a:lnTo>
                  <a:lnTo>
                    <a:pt x="4041479" y="4025504"/>
                  </a:lnTo>
                  <a:lnTo>
                    <a:pt x="4043172" y="3977386"/>
                  </a:lnTo>
                  <a:lnTo>
                    <a:pt x="4043172" y="673862"/>
                  </a:lnTo>
                  <a:lnTo>
                    <a:pt x="4041479" y="625743"/>
                  </a:lnTo>
                  <a:lnTo>
                    <a:pt x="4036479" y="578537"/>
                  </a:lnTo>
                  <a:lnTo>
                    <a:pt x="4028284" y="532358"/>
                  </a:lnTo>
                  <a:lnTo>
                    <a:pt x="4017009" y="487318"/>
                  </a:lnTo>
                  <a:lnTo>
                    <a:pt x="4002767" y="443533"/>
                  </a:lnTo>
                  <a:lnTo>
                    <a:pt x="3985674" y="401117"/>
                  </a:lnTo>
                  <a:lnTo>
                    <a:pt x="3965843" y="360183"/>
                  </a:lnTo>
                  <a:lnTo>
                    <a:pt x="3943388" y="320846"/>
                  </a:lnTo>
                  <a:lnTo>
                    <a:pt x="3918424" y="283220"/>
                  </a:lnTo>
                  <a:lnTo>
                    <a:pt x="3891064" y="247419"/>
                  </a:lnTo>
                  <a:lnTo>
                    <a:pt x="3861422" y="213557"/>
                  </a:lnTo>
                  <a:lnTo>
                    <a:pt x="3829614" y="181749"/>
                  </a:lnTo>
                  <a:lnTo>
                    <a:pt x="3795752" y="152107"/>
                  </a:lnTo>
                  <a:lnTo>
                    <a:pt x="3759951" y="124747"/>
                  </a:lnTo>
                  <a:lnTo>
                    <a:pt x="3722325" y="99783"/>
                  </a:lnTo>
                  <a:lnTo>
                    <a:pt x="3682988" y="77328"/>
                  </a:lnTo>
                  <a:lnTo>
                    <a:pt x="3642054" y="57497"/>
                  </a:lnTo>
                  <a:lnTo>
                    <a:pt x="3599638" y="40404"/>
                  </a:lnTo>
                  <a:lnTo>
                    <a:pt x="3555853" y="26162"/>
                  </a:lnTo>
                  <a:lnTo>
                    <a:pt x="3510813" y="14887"/>
                  </a:lnTo>
                  <a:lnTo>
                    <a:pt x="3464634" y="6692"/>
                  </a:lnTo>
                  <a:lnTo>
                    <a:pt x="3417428" y="1692"/>
                  </a:lnTo>
                  <a:lnTo>
                    <a:pt x="33693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822" y="1192530"/>
              <a:ext cx="4043679" cy="4651375"/>
            </a:xfrm>
            <a:custGeom>
              <a:avLst/>
              <a:gdLst/>
              <a:ahLst/>
              <a:cxnLst/>
              <a:rect l="l" t="t" r="r" b="b"/>
              <a:pathLst>
                <a:path w="4043679" h="4651375">
                  <a:moveTo>
                    <a:pt x="0" y="673862"/>
                  </a:moveTo>
                  <a:lnTo>
                    <a:pt x="1691" y="625743"/>
                  </a:lnTo>
                  <a:lnTo>
                    <a:pt x="6691" y="578537"/>
                  </a:lnTo>
                  <a:lnTo>
                    <a:pt x="14885" y="532358"/>
                  </a:lnTo>
                  <a:lnTo>
                    <a:pt x="26159" y="487318"/>
                  </a:lnTo>
                  <a:lnTo>
                    <a:pt x="40398" y="443533"/>
                  </a:lnTo>
                  <a:lnTo>
                    <a:pt x="57489" y="401117"/>
                  </a:lnTo>
                  <a:lnTo>
                    <a:pt x="77318" y="360183"/>
                  </a:lnTo>
                  <a:lnTo>
                    <a:pt x="99771" y="320846"/>
                  </a:lnTo>
                  <a:lnTo>
                    <a:pt x="124734" y="283220"/>
                  </a:lnTo>
                  <a:lnTo>
                    <a:pt x="152092" y="247419"/>
                  </a:lnTo>
                  <a:lnTo>
                    <a:pt x="181732" y="213557"/>
                  </a:lnTo>
                  <a:lnTo>
                    <a:pt x="213539" y="181749"/>
                  </a:lnTo>
                  <a:lnTo>
                    <a:pt x="247400" y="152107"/>
                  </a:lnTo>
                  <a:lnTo>
                    <a:pt x="283201" y="124747"/>
                  </a:lnTo>
                  <a:lnTo>
                    <a:pt x="320827" y="99783"/>
                  </a:lnTo>
                  <a:lnTo>
                    <a:pt x="360165" y="77328"/>
                  </a:lnTo>
                  <a:lnTo>
                    <a:pt x="401101" y="57497"/>
                  </a:lnTo>
                  <a:lnTo>
                    <a:pt x="443519" y="40404"/>
                  </a:lnTo>
                  <a:lnTo>
                    <a:pt x="487307" y="26162"/>
                  </a:lnTo>
                  <a:lnTo>
                    <a:pt x="532351" y="14887"/>
                  </a:lnTo>
                  <a:lnTo>
                    <a:pt x="578536" y="6692"/>
                  </a:lnTo>
                  <a:lnTo>
                    <a:pt x="625748" y="1692"/>
                  </a:lnTo>
                  <a:lnTo>
                    <a:pt x="673874" y="0"/>
                  </a:lnTo>
                  <a:lnTo>
                    <a:pt x="3369310" y="0"/>
                  </a:lnTo>
                  <a:lnTo>
                    <a:pt x="3417428" y="1692"/>
                  </a:lnTo>
                  <a:lnTo>
                    <a:pt x="3464634" y="6692"/>
                  </a:lnTo>
                  <a:lnTo>
                    <a:pt x="3510813" y="14887"/>
                  </a:lnTo>
                  <a:lnTo>
                    <a:pt x="3555853" y="26162"/>
                  </a:lnTo>
                  <a:lnTo>
                    <a:pt x="3599638" y="40404"/>
                  </a:lnTo>
                  <a:lnTo>
                    <a:pt x="3642054" y="57497"/>
                  </a:lnTo>
                  <a:lnTo>
                    <a:pt x="3682988" y="77328"/>
                  </a:lnTo>
                  <a:lnTo>
                    <a:pt x="3722325" y="99783"/>
                  </a:lnTo>
                  <a:lnTo>
                    <a:pt x="3759951" y="124747"/>
                  </a:lnTo>
                  <a:lnTo>
                    <a:pt x="3795752" y="152107"/>
                  </a:lnTo>
                  <a:lnTo>
                    <a:pt x="3829614" y="181749"/>
                  </a:lnTo>
                  <a:lnTo>
                    <a:pt x="3861422" y="213557"/>
                  </a:lnTo>
                  <a:lnTo>
                    <a:pt x="3891064" y="247419"/>
                  </a:lnTo>
                  <a:lnTo>
                    <a:pt x="3918424" y="283220"/>
                  </a:lnTo>
                  <a:lnTo>
                    <a:pt x="3943388" y="320846"/>
                  </a:lnTo>
                  <a:lnTo>
                    <a:pt x="3965843" y="360183"/>
                  </a:lnTo>
                  <a:lnTo>
                    <a:pt x="3985674" y="401117"/>
                  </a:lnTo>
                  <a:lnTo>
                    <a:pt x="4002767" y="443533"/>
                  </a:lnTo>
                  <a:lnTo>
                    <a:pt x="4017009" y="487318"/>
                  </a:lnTo>
                  <a:lnTo>
                    <a:pt x="4028284" y="532358"/>
                  </a:lnTo>
                  <a:lnTo>
                    <a:pt x="4036479" y="578537"/>
                  </a:lnTo>
                  <a:lnTo>
                    <a:pt x="4041479" y="625743"/>
                  </a:lnTo>
                  <a:lnTo>
                    <a:pt x="4043172" y="673862"/>
                  </a:lnTo>
                  <a:lnTo>
                    <a:pt x="4043172" y="3977386"/>
                  </a:lnTo>
                  <a:lnTo>
                    <a:pt x="4041479" y="4025504"/>
                  </a:lnTo>
                  <a:lnTo>
                    <a:pt x="4036479" y="4072710"/>
                  </a:lnTo>
                  <a:lnTo>
                    <a:pt x="4028284" y="4118889"/>
                  </a:lnTo>
                  <a:lnTo>
                    <a:pt x="4017009" y="4163929"/>
                  </a:lnTo>
                  <a:lnTo>
                    <a:pt x="4002767" y="4207714"/>
                  </a:lnTo>
                  <a:lnTo>
                    <a:pt x="3985674" y="4250130"/>
                  </a:lnTo>
                  <a:lnTo>
                    <a:pt x="3965843" y="4291064"/>
                  </a:lnTo>
                  <a:lnTo>
                    <a:pt x="3943388" y="4330401"/>
                  </a:lnTo>
                  <a:lnTo>
                    <a:pt x="3918424" y="4368027"/>
                  </a:lnTo>
                  <a:lnTo>
                    <a:pt x="3891064" y="4403828"/>
                  </a:lnTo>
                  <a:lnTo>
                    <a:pt x="3861422" y="4437690"/>
                  </a:lnTo>
                  <a:lnTo>
                    <a:pt x="3829614" y="4469498"/>
                  </a:lnTo>
                  <a:lnTo>
                    <a:pt x="3795752" y="4499140"/>
                  </a:lnTo>
                  <a:lnTo>
                    <a:pt x="3759951" y="4526500"/>
                  </a:lnTo>
                  <a:lnTo>
                    <a:pt x="3722325" y="4551464"/>
                  </a:lnTo>
                  <a:lnTo>
                    <a:pt x="3682988" y="4573919"/>
                  </a:lnTo>
                  <a:lnTo>
                    <a:pt x="3642054" y="4593750"/>
                  </a:lnTo>
                  <a:lnTo>
                    <a:pt x="3599638" y="4610843"/>
                  </a:lnTo>
                  <a:lnTo>
                    <a:pt x="3555853" y="4625085"/>
                  </a:lnTo>
                  <a:lnTo>
                    <a:pt x="3510813" y="4636360"/>
                  </a:lnTo>
                  <a:lnTo>
                    <a:pt x="3464634" y="4644555"/>
                  </a:lnTo>
                  <a:lnTo>
                    <a:pt x="3417428" y="4649555"/>
                  </a:lnTo>
                  <a:lnTo>
                    <a:pt x="3369310" y="4651248"/>
                  </a:lnTo>
                  <a:lnTo>
                    <a:pt x="673874" y="4651248"/>
                  </a:lnTo>
                  <a:lnTo>
                    <a:pt x="625748" y="4649555"/>
                  </a:lnTo>
                  <a:lnTo>
                    <a:pt x="578536" y="4644555"/>
                  </a:lnTo>
                  <a:lnTo>
                    <a:pt x="532351" y="4636360"/>
                  </a:lnTo>
                  <a:lnTo>
                    <a:pt x="487307" y="4625085"/>
                  </a:lnTo>
                  <a:lnTo>
                    <a:pt x="443519" y="4610843"/>
                  </a:lnTo>
                  <a:lnTo>
                    <a:pt x="401101" y="4593750"/>
                  </a:lnTo>
                  <a:lnTo>
                    <a:pt x="360165" y="4573919"/>
                  </a:lnTo>
                  <a:lnTo>
                    <a:pt x="320827" y="4551464"/>
                  </a:lnTo>
                  <a:lnTo>
                    <a:pt x="283201" y="4526500"/>
                  </a:lnTo>
                  <a:lnTo>
                    <a:pt x="247400" y="4499140"/>
                  </a:lnTo>
                  <a:lnTo>
                    <a:pt x="213539" y="4469498"/>
                  </a:lnTo>
                  <a:lnTo>
                    <a:pt x="181732" y="4437690"/>
                  </a:lnTo>
                  <a:lnTo>
                    <a:pt x="152092" y="4403828"/>
                  </a:lnTo>
                  <a:lnTo>
                    <a:pt x="124734" y="4368027"/>
                  </a:lnTo>
                  <a:lnTo>
                    <a:pt x="99771" y="4330401"/>
                  </a:lnTo>
                  <a:lnTo>
                    <a:pt x="77318" y="4291064"/>
                  </a:lnTo>
                  <a:lnTo>
                    <a:pt x="57489" y="4250130"/>
                  </a:lnTo>
                  <a:lnTo>
                    <a:pt x="40398" y="4207714"/>
                  </a:lnTo>
                  <a:lnTo>
                    <a:pt x="26159" y="4163929"/>
                  </a:lnTo>
                  <a:lnTo>
                    <a:pt x="14885" y="4118889"/>
                  </a:lnTo>
                  <a:lnTo>
                    <a:pt x="6691" y="4072710"/>
                  </a:lnTo>
                  <a:lnTo>
                    <a:pt x="1691" y="4025504"/>
                  </a:lnTo>
                  <a:lnTo>
                    <a:pt x="0" y="3977386"/>
                  </a:lnTo>
                  <a:lnTo>
                    <a:pt x="0" y="6738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8987" y="1835023"/>
            <a:ext cx="3985005" cy="358021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-3810" algn="ctr">
              <a:lnSpc>
                <a:spcPct val="91500"/>
              </a:lnSpc>
              <a:spcBef>
                <a:spcPts val="525"/>
              </a:spcBef>
            </a:pPr>
            <a:r>
              <a:rPr sz="4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Relatório</a:t>
            </a:r>
            <a:r>
              <a:rPr sz="4200" b="1" spc="-12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4200" b="1" spc="-12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indent="-3810" algn="ctr">
              <a:lnSpc>
                <a:spcPct val="91500"/>
              </a:lnSpc>
              <a:spcBef>
                <a:spcPts val="525"/>
              </a:spcBef>
            </a:pPr>
            <a:r>
              <a:rPr sz="4200" b="1" spc="-2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Governança</a:t>
            </a:r>
            <a:r>
              <a:rPr sz="42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Corporativa</a:t>
            </a:r>
            <a:r>
              <a:rPr sz="42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4200" b="1" spc="-1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indent="-3810" algn="ctr">
              <a:lnSpc>
                <a:spcPct val="91500"/>
              </a:lnSpc>
              <a:spcBef>
                <a:spcPts val="525"/>
              </a:spcBef>
            </a:pPr>
            <a:endParaRPr lang="pt-BR" sz="4200" b="1" spc="-1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indent="-3810" algn="ctr">
              <a:lnSpc>
                <a:spcPct val="91500"/>
              </a:lnSpc>
              <a:spcBef>
                <a:spcPts val="525"/>
              </a:spcBef>
            </a:pPr>
            <a:r>
              <a:rPr sz="4200" b="1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Audiência</a:t>
            </a:r>
            <a:r>
              <a:rPr sz="42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Pública</a:t>
            </a:r>
            <a:endParaRPr lang="pt-BR" sz="4200" b="1" spc="-1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indent="-3810" algn="ctr">
              <a:lnSpc>
                <a:spcPct val="91500"/>
              </a:lnSpc>
              <a:spcBef>
                <a:spcPts val="525"/>
              </a:spcBef>
            </a:pPr>
            <a:r>
              <a:rPr lang="pt-BR" sz="20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Ref. (2024)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671A-C4FD-F108-3E57-CEF6E3F1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933614-964A-1046-068C-7BC50F17472F}"/>
              </a:ext>
            </a:extLst>
          </p:cNvPr>
          <p:cNvSpPr/>
          <p:nvPr/>
        </p:nvSpPr>
        <p:spPr>
          <a:xfrm>
            <a:off x="551687" y="908303"/>
            <a:ext cx="11161395" cy="0"/>
          </a:xfrm>
          <a:custGeom>
            <a:avLst/>
            <a:gdLst/>
            <a:ahLst/>
            <a:cxnLst/>
            <a:rect l="l" t="t" r="r" b="b"/>
            <a:pathLst>
              <a:path w="11161395">
                <a:moveTo>
                  <a:pt x="0" y="0"/>
                </a:moveTo>
                <a:lnTo>
                  <a:pt x="11161267" y="0"/>
                </a:lnTo>
              </a:path>
            </a:pathLst>
          </a:custGeom>
          <a:ln w="9525">
            <a:solidFill>
              <a:srgbClr val="005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FBF8BC5-14D1-670C-344A-F8A5704DEA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3885652-F554-2B63-671B-B47450A40865}"/>
              </a:ext>
            </a:extLst>
          </p:cNvPr>
          <p:cNvSpPr txBox="1"/>
          <p:nvPr/>
        </p:nvSpPr>
        <p:spPr>
          <a:xfrm>
            <a:off x="211837" y="271554"/>
            <a:ext cx="946556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RGC</a:t>
            </a:r>
            <a:r>
              <a:rPr sz="42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r>
              <a:rPr sz="42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Candidatos Habilitados</a:t>
            </a:r>
            <a:endParaRPr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4F1D6A0D-6124-1B3C-6416-00B2036C109D}"/>
              </a:ext>
            </a:extLst>
          </p:cNvPr>
          <p:cNvSpPr txBox="1"/>
          <p:nvPr/>
        </p:nvSpPr>
        <p:spPr>
          <a:xfrm>
            <a:off x="2877439" y="5077205"/>
            <a:ext cx="692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C31E4C-B732-F86D-F6C1-9FF25150744B}"/>
              </a:ext>
            </a:extLst>
          </p:cNvPr>
          <p:cNvSpPr txBox="1"/>
          <p:nvPr/>
        </p:nvSpPr>
        <p:spPr>
          <a:xfrm>
            <a:off x="862642" y="1700531"/>
            <a:ext cx="379171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dirty="0"/>
              <a:t>CONSELHO DELIBERATIVO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DCEC85D-C2B3-6C0D-A4B2-F7CB3922B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73628"/>
              </p:ext>
            </p:extLst>
          </p:nvPr>
        </p:nvGraphicFramePr>
        <p:xfrm>
          <a:off x="561212" y="2155014"/>
          <a:ext cx="4381898" cy="271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949">
                  <a:extLst>
                    <a:ext uri="{9D8B030D-6E8A-4147-A177-3AD203B41FA5}">
                      <a16:colId xmlns:a16="http://schemas.microsoft.com/office/drawing/2014/main" val="4217758902"/>
                    </a:ext>
                  </a:extLst>
                </a:gridCol>
                <a:gridCol w="2190949">
                  <a:extLst>
                    <a:ext uri="{9D8B030D-6E8A-4147-A177-3AD203B41FA5}">
                      <a16:colId xmlns:a16="http://schemas.microsoft.com/office/drawing/2014/main" val="2433501409"/>
                    </a:ext>
                  </a:extLst>
                </a:gridCol>
              </a:tblGrid>
              <a:tr h="5437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CANDIDATOS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32213"/>
                  </a:ext>
                </a:extLst>
              </a:tr>
              <a:tr h="5437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5937"/>
                  </a:ext>
                </a:extLst>
              </a:tr>
              <a:tr h="5437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2023"/>
                  </a:ext>
                </a:extLst>
              </a:tr>
              <a:tr h="5437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Aposentado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24655"/>
                  </a:ext>
                </a:extLst>
              </a:tr>
              <a:tr h="5437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398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F081F9A-97BB-DB59-DBAF-0C0E1CD2DD63}"/>
              </a:ext>
            </a:extLst>
          </p:cNvPr>
          <p:cNvSpPr txBox="1"/>
          <p:nvPr/>
        </p:nvSpPr>
        <p:spPr>
          <a:xfrm>
            <a:off x="7148939" y="1720170"/>
            <a:ext cx="379171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dirty="0"/>
              <a:t>CONSELHO FISCAL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3661AC9-F57B-64B8-306A-C989D44C5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89849"/>
              </p:ext>
            </p:extLst>
          </p:nvPr>
        </p:nvGraphicFramePr>
        <p:xfrm>
          <a:off x="6872376" y="2156603"/>
          <a:ext cx="4349464" cy="275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732">
                  <a:extLst>
                    <a:ext uri="{9D8B030D-6E8A-4147-A177-3AD203B41FA5}">
                      <a16:colId xmlns:a16="http://schemas.microsoft.com/office/drawing/2014/main" val="4217758902"/>
                    </a:ext>
                  </a:extLst>
                </a:gridCol>
                <a:gridCol w="2174732">
                  <a:extLst>
                    <a:ext uri="{9D8B030D-6E8A-4147-A177-3AD203B41FA5}">
                      <a16:colId xmlns:a16="http://schemas.microsoft.com/office/drawing/2014/main" val="2433501409"/>
                    </a:ext>
                  </a:extLst>
                </a:gridCol>
              </a:tblGrid>
              <a:tr h="55144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CANDIDATOS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32213"/>
                  </a:ext>
                </a:extLst>
              </a:tr>
              <a:tr h="55144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5937"/>
                  </a:ext>
                </a:extLst>
              </a:tr>
              <a:tr h="55144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N/C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2023"/>
                  </a:ext>
                </a:extLst>
              </a:tr>
              <a:tr h="55144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Aposentado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24655"/>
                  </a:ext>
                </a:extLst>
              </a:tr>
              <a:tr h="55144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2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10DE7-1241-EB00-A1BE-DB9A50621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123646-16AC-336B-1E70-06F7262635ED}"/>
              </a:ext>
            </a:extLst>
          </p:cNvPr>
          <p:cNvSpPr/>
          <p:nvPr/>
        </p:nvSpPr>
        <p:spPr>
          <a:xfrm>
            <a:off x="551687" y="908303"/>
            <a:ext cx="11161395" cy="0"/>
          </a:xfrm>
          <a:custGeom>
            <a:avLst/>
            <a:gdLst/>
            <a:ahLst/>
            <a:cxnLst/>
            <a:rect l="l" t="t" r="r" b="b"/>
            <a:pathLst>
              <a:path w="11161395">
                <a:moveTo>
                  <a:pt x="0" y="0"/>
                </a:moveTo>
                <a:lnTo>
                  <a:pt x="11161267" y="0"/>
                </a:lnTo>
              </a:path>
            </a:pathLst>
          </a:custGeom>
          <a:ln w="9525">
            <a:solidFill>
              <a:srgbClr val="005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A3A0546-00D3-249E-5589-70EDC91A64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1AC2B368-BEE2-102D-AE29-3A5DAF298D1A}"/>
              </a:ext>
            </a:extLst>
          </p:cNvPr>
          <p:cNvSpPr txBox="1"/>
          <p:nvPr/>
        </p:nvSpPr>
        <p:spPr>
          <a:xfrm>
            <a:off x="211837" y="271554"/>
            <a:ext cx="946556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RGC</a:t>
            </a:r>
            <a:r>
              <a:rPr sz="42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r>
              <a:rPr sz="42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Eleitos</a:t>
            </a:r>
            <a:endParaRPr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AC477BBB-E07C-2C83-1549-5C6013123ED6}"/>
              </a:ext>
            </a:extLst>
          </p:cNvPr>
          <p:cNvSpPr txBox="1"/>
          <p:nvPr/>
        </p:nvSpPr>
        <p:spPr>
          <a:xfrm>
            <a:off x="1511300" y="1301241"/>
            <a:ext cx="3420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>
                <a:solidFill>
                  <a:srgbClr val="FFFFFF"/>
                </a:solidFill>
                <a:latin typeface="Calibri"/>
                <a:cs typeface="Calibri"/>
              </a:rPr>
              <a:t>Conselho</a:t>
            </a:r>
            <a:r>
              <a:rPr sz="30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>
                <a:solidFill>
                  <a:srgbClr val="FFFFFF"/>
                </a:solidFill>
                <a:latin typeface="Calibri"/>
                <a:cs typeface="Calibri"/>
              </a:rPr>
              <a:t>Deliberativo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7C681FF5-E453-937C-1D67-A8C535BCAAFC}"/>
              </a:ext>
            </a:extLst>
          </p:cNvPr>
          <p:cNvSpPr txBox="1"/>
          <p:nvPr/>
        </p:nvSpPr>
        <p:spPr>
          <a:xfrm>
            <a:off x="2877439" y="5077205"/>
            <a:ext cx="692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8CB27856-19BF-7052-D76D-5D3AE404FA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087892"/>
            <a:ext cx="4054602" cy="1050798"/>
          </a:xfrm>
          <a:prstGeom prst="rect">
            <a:avLst/>
          </a:prstGeom>
        </p:spPr>
      </p:pic>
      <p:pic>
        <p:nvPicPr>
          <p:cNvPr id="6" name="object 23">
            <a:extLst>
              <a:ext uri="{FF2B5EF4-FFF2-40B4-BE49-F238E27FC236}">
                <a16:creationId xmlns:a16="http://schemas.microsoft.com/office/drawing/2014/main" id="{1E219513-CA86-42A5-B05E-647CCC00F0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2318278"/>
            <a:ext cx="4054602" cy="1148346"/>
          </a:xfrm>
          <a:prstGeom prst="rect">
            <a:avLst/>
          </a:prstGeom>
        </p:spPr>
      </p:pic>
      <p:pic>
        <p:nvPicPr>
          <p:cNvPr id="11" name="object 31">
            <a:extLst>
              <a:ext uri="{FF2B5EF4-FFF2-40B4-BE49-F238E27FC236}">
                <a16:creationId xmlns:a16="http://schemas.microsoft.com/office/drawing/2014/main" id="{69F047A2-106D-251F-9707-15DC576132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3552484"/>
            <a:ext cx="4054602" cy="1315973"/>
          </a:xfrm>
          <a:prstGeom prst="rect">
            <a:avLst/>
          </a:prstGeom>
        </p:spPr>
      </p:pic>
      <p:pic>
        <p:nvPicPr>
          <p:cNvPr id="12" name="object 41">
            <a:extLst>
              <a:ext uri="{FF2B5EF4-FFF2-40B4-BE49-F238E27FC236}">
                <a16:creationId xmlns:a16="http://schemas.microsoft.com/office/drawing/2014/main" id="{52D0456A-99E6-1FA0-BE07-0EC3D7D78A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593" y="4801363"/>
            <a:ext cx="2391996" cy="114833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C1905C-1ED6-E158-BA94-27FEFDF0A2AD}"/>
              </a:ext>
            </a:extLst>
          </p:cNvPr>
          <p:cNvSpPr txBox="1"/>
          <p:nvPr/>
        </p:nvSpPr>
        <p:spPr>
          <a:xfrm>
            <a:off x="7956024" y="133598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Conselho Deliberativo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7650DC-B866-8FB1-0894-08A545D7320D}"/>
              </a:ext>
            </a:extLst>
          </p:cNvPr>
          <p:cNvSpPr txBox="1"/>
          <p:nvPr/>
        </p:nvSpPr>
        <p:spPr>
          <a:xfrm>
            <a:off x="7936974" y="388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Comitê de Investimento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6D2F8F-BC33-989B-E1DF-920618AE6EB1}"/>
              </a:ext>
            </a:extLst>
          </p:cNvPr>
          <p:cNvSpPr txBox="1"/>
          <p:nvPr/>
        </p:nvSpPr>
        <p:spPr>
          <a:xfrm>
            <a:off x="7837551" y="263955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Conselho Fiscal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6A3D7E-CB95-18B6-3CD4-64CD239259DA}"/>
              </a:ext>
            </a:extLst>
          </p:cNvPr>
          <p:cNvSpPr txBox="1"/>
          <p:nvPr/>
        </p:nvSpPr>
        <p:spPr>
          <a:xfrm>
            <a:off x="1309146" y="5144697"/>
            <a:ext cx="21304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ATAS</a:t>
            </a:r>
          </a:p>
        </p:txBody>
      </p:sp>
      <p:grpSp>
        <p:nvGrpSpPr>
          <p:cNvPr id="18" name="object 9">
            <a:extLst>
              <a:ext uri="{FF2B5EF4-FFF2-40B4-BE49-F238E27FC236}">
                <a16:creationId xmlns:a16="http://schemas.microsoft.com/office/drawing/2014/main" id="{32F7C32E-8C05-275D-EA51-4FC1FFB4AD84}"/>
              </a:ext>
            </a:extLst>
          </p:cNvPr>
          <p:cNvGrpSpPr/>
          <p:nvPr/>
        </p:nvGrpSpPr>
        <p:grpSpPr>
          <a:xfrm>
            <a:off x="959376" y="1167391"/>
            <a:ext cx="5649294" cy="1028101"/>
            <a:chOff x="5166348" y="1052976"/>
            <a:chExt cx="6018310" cy="1120318"/>
          </a:xfrm>
        </p:grpSpPr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B7EE45DE-BEE9-F25E-A8B8-3D3DD3BDBEE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6348" y="1052976"/>
              <a:ext cx="6018310" cy="1120318"/>
            </a:xfrm>
            <a:prstGeom prst="rect">
              <a:avLst/>
            </a:prstGeom>
          </p:spPr>
        </p:pic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E5D2199F-4108-74DE-3852-E2A47B0E1BC4}"/>
                </a:ext>
              </a:extLst>
            </p:cNvPr>
            <p:cNvSpPr/>
            <p:nvPr/>
          </p:nvSpPr>
          <p:spPr>
            <a:xfrm>
              <a:off x="5204459" y="1056131"/>
              <a:ext cx="5954395" cy="1062355"/>
            </a:xfrm>
            <a:custGeom>
              <a:avLst/>
              <a:gdLst/>
              <a:ahLst/>
              <a:cxnLst/>
              <a:rect l="l" t="t" r="r" b="b"/>
              <a:pathLst>
                <a:path w="5954395" h="1062355">
                  <a:moveTo>
                    <a:pt x="0" y="132841"/>
                  </a:moveTo>
                  <a:lnTo>
                    <a:pt x="5423154" y="132841"/>
                  </a:lnTo>
                  <a:lnTo>
                    <a:pt x="5423154" y="0"/>
                  </a:lnTo>
                  <a:lnTo>
                    <a:pt x="5954268" y="531113"/>
                  </a:lnTo>
                  <a:lnTo>
                    <a:pt x="5423154" y="1062227"/>
                  </a:lnTo>
                  <a:lnTo>
                    <a:pt x="5423154" y="929385"/>
                  </a:lnTo>
                  <a:lnTo>
                    <a:pt x="0" y="929385"/>
                  </a:lnTo>
                  <a:lnTo>
                    <a:pt x="0" y="132841"/>
                  </a:lnTo>
                  <a:close/>
                </a:path>
              </a:pathLst>
            </a:custGeom>
            <a:ln w="952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9">
            <a:extLst>
              <a:ext uri="{FF2B5EF4-FFF2-40B4-BE49-F238E27FC236}">
                <a16:creationId xmlns:a16="http://schemas.microsoft.com/office/drawing/2014/main" id="{E4670484-B5E5-0786-6F4C-A53570492C1E}"/>
              </a:ext>
            </a:extLst>
          </p:cNvPr>
          <p:cNvGrpSpPr/>
          <p:nvPr/>
        </p:nvGrpSpPr>
        <p:grpSpPr>
          <a:xfrm>
            <a:off x="959376" y="2259340"/>
            <a:ext cx="5649294" cy="1028101"/>
            <a:chOff x="5166348" y="1052976"/>
            <a:chExt cx="6018310" cy="1120318"/>
          </a:xfrm>
        </p:grpSpPr>
        <p:pic>
          <p:nvPicPr>
            <p:cNvPr id="24" name="object 10">
              <a:extLst>
                <a:ext uri="{FF2B5EF4-FFF2-40B4-BE49-F238E27FC236}">
                  <a16:creationId xmlns:a16="http://schemas.microsoft.com/office/drawing/2014/main" id="{647CDAF9-3109-6DBD-D3A1-94C2389AAB5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6348" y="1052976"/>
              <a:ext cx="6018310" cy="1120318"/>
            </a:xfrm>
            <a:prstGeom prst="rect">
              <a:avLst/>
            </a:prstGeom>
          </p:spPr>
        </p:pic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55A99EC5-7DFE-9BCA-B78C-727761DD79B0}"/>
                </a:ext>
              </a:extLst>
            </p:cNvPr>
            <p:cNvSpPr/>
            <p:nvPr/>
          </p:nvSpPr>
          <p:spPr>
            <a:xfrm>
              <a:off x="5204459" y="1056131"/>
              <a:ext cx="5954395" cy="1062355"/>
            </a:xfrm>
            <a:custGeom>
              <a:avLst/>
              <a:gdLst/>
              <a:ahLst/>
              <a:cxnLst/>
              <a:rect l="l" t="t" r="r" b="b"/>
              <a:pathLst>
                <a:path w="5954395" h="1062355">
                  <a:moveTo>
                    <a:pt x="0" y="132841"/>
                  </a:moveTo>
                  <a:lnTo>
                    <a:pt x="5423154" y="132841"/>
                  </a:lnTo>
                  <a:lnTo>
                    <a:pt x="5423154" y="0"/>
                  </a:lnTo>
                  <a:lnTo>
                    <a:pt x="5954268" y="531113"/>
                  </a:lnTo>
                  <a:lnTo>
                    <a:pt x="5423154" y="1062227"/>
                  </a:lnTo>
                  <a:lnTo>
                    <a:pt x="5423154" y="929385"/>
                  </a:lnTo>
                  <a:lnTo>
                    <a:pt x="0" y="929385"/>
                  </a:lnTo>
                  <a:lnTo>
                    <a:pt x="0" y="132841"/>
                  </a:lnTo>
                  <a:close/>
                </a:path>
              </a:pathLst>
            </a:custGeom>
            <a:ln w="952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9">
            <a:extLst>
              <a:ext uri="{FF2B5EF4-FFF2-40B4-BE49-F238E27FC236}">
                <a16:creationId xmlns:a16="http://schemas.microsoft.com/office/drawing/2014/main" id="{EE60E977-F3E6-79D8-8497-B7FE5974C0DD}"/>
              </a:ext>
            </a:extLst>
          </p:cNvPr>
          <p:cNvGrpSpPr/>
          <p:nvPr/>
        </p:nvGrpSpPr>
        <p:grpSpPr>
          <a:xfrm>
            <a:off x="959376" y="3351289"/>
            <a:ext cx="5649294" cy="1028101"/>
            <a:chOff x="5166348" y="1052976"/>
            <a:chExt cx="6018310" cy="1120318"/>
          </a:xfrm>
        </p:grpSpPr>
        <p:pic>
          <p:nvPicPr>
            <p:cNvPr id="27" name="object 10">
              <a:extLst>
                <a:ext uri="{FF2B5EF4-FFF2-40B4-BE49-F238E27FC236}">
                  <a16:creationId xmlns:a16="http://schemas.microsoft.com/office/drawing/2014/main" id="{6173C202-249E-0F7B-E66E-06CCB203C20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6348" y="1052976"/>
              <a:ext cx="6018310" cy="1120318"/>
            </a:xfrm>
            <a:prstGeom prst="rect">
              <a:avLst/>
            </a:prstGeom>
          </p:spPr>
        </p:pic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E3FB8C0B-8036-2A17-8E27-C1958A586292}"/>
                </a:ext>
              </a:extLst>
            </p:cNvPr>
            <p:cNvSpPr/>
            <p:nvPr/>
          </p:nvSpPr>
          <p:spPr>
            <a:xfrm>
              <a:off x="5204459" y="1056131"/>
              <a:ext cx="5954395" cy="1062355"/>
            </a:xfrm>
            <a:custGeom>
              <a:avLst/>
              <a:gdLst/>
              <a:ahLst/>
              <a:cxnLst/>
              <a:rect l="l" t="t" r="r" b="b"/>
              <a:pathLst>
                <a:path w="5954395" h="1062355">
                  <a:moveTo>
                    <a:pt x="0" y="132841"/>
                  </a:moveTo>
                  <a:lnTo>
                    <a:pt x="5423154" y="132841"/>
                  </a:lnTo>
                  <a:lnTo>
                    <a:pt x="5423154" y="0"/>
                  </a:lnTo>
                  <a:lnTo>
                    <a:pt x="5954268" y="531113"/>
                  </a:lnTo>
                  <a:lnTo>
                    <a:pt x="5423154" y="1062227"/>
                  </a:lnTo>
                  <a:lnTo>
                    <a:pt x="5423154" y="929385"/>
                  </a:lnTo>
                  <a:lnTo>
                    <a:pt x="0" y="929385"/>
                  </a:lnTo>
                  <a:lnTo>
                    <a:pt x="0" y="132841"/>
                  </a:lnTo>
                  <a:close/>
                </a:path>
              </a:pathLst>
            </a:custGeom>
            <a:ln w="952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788778-81F5-19D2-03C1-EE2B35693EB9}"/>
              </a:ext>
            </a:extLst>
          </p:cNvPr>
          <p:cNvSpPr txBox="1"/>
          <p:nvPr/>
        </p:nvSpPr>
        <p:spPr>
          <a:xfrm>
            <a:off x="1187118" y="1345133"/>
            <a:ext cx="468980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900" dirty="0"/>
              <a:t>8 eleitos, sendo 4 titulares e 4 suplentes, e 4 indicados</a:t>
            </a:r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677AF5-3A80-27DE-1BF9-8B66B9F486BA}"/>
              </a:ext>
            </a:extLst>
          </p:cNvPr>
          <p:cNvSpPr txBox="1"/>
          <p:nvPr/>
        </p:nvSpPr>
        <p:spPr>
          <a:xfrm>
            <a:off x="1172741" y="2426044"/>
            <a:ext cx="468980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900" dirty="0"/>
              <a:t>5 eleitos, sendo 3 titulares e 2 suplentes, e 3 indicados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E975E6-BC65-D1D5-CF0F-D6FF6A7D80A7}"/>
              </a:ext>
            </a:extLst>
          </p:cNvPr>
          <p:cNvSpPr txBox="1"/>
          <p:nvPr/>
        </p:nvSpPr>
        <p:spPr>
          <a:xfrm>
            <a:off x="1177593" y="3656972"/>
            <a:ext cx="4689807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900" dirty="0"/>
              <a:t>5 membros</a:t>
            </a:r>
          </a:p>
        </p:txBody>
      </p:sp>
      <p:grpSp>
        <p:nvGrpSpPr>
          <p:cNvPr id="21" name="object 9">
            <a:extLst>
              <a:ext uri="{FF2B5EF4-FFF2-40B4-BE49-F238E27FC236}">
                <a16:creationId xmlns:a16="http://schemas.microsoft.com/office/drawing/2014/main" id="{A445A31A-A378-E7F6-F193-656212AFFDB0}"/>
              </a:ext>
            </a:extLst>
          </p:cNvPr>
          <p:cNvGrpSpPr/>
          <p:nvPr/>
        </p:nvGrpSpPr>
        <p:grpSpPr>
          <a:xfrm>
            <a:off x="3906204" y="4868457"/>
            <a:ext cx="3048001" cy="1028101"/>
            <a:chOff x="5166348" y="1052976"/>
            <a:chExt cx="6018310" cy="1120318"/>
          </a:xfrm>
        </p:grpSpPr>
        <p:pic>
          <p:nvPicPr>
            <p:cNvPr id="29" name="object 10">
              <a:extLst>
                <a:ext uri="{FF2B5EF4-FFF2-40B4-BE49-F238E27FC236}">
                  <a16:creationId xmlns:a16="http://schemas.microsoft.com/office/drawing/2014/main" id="{341BE584-6DC7-C278-9C93-C22E000BD38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6348" y="1052976"/>
              <a:ext cx="6018310" cy="1120318"/>
            </a:xfrm>
            <a:prstGeom prst="rect">
              <a:avLst/>
            </a:prstGeom>
          </p:spPr>
        </p:pic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EE26CAE3-421B-01E7-AED1-17780E75CDAD}"/>
                </a:ext>
              </a:extLst>
            </p:cNvPr>
            <p:cNvSpPr/>
            <p:nvPr/>
          </p:nvSpPr>
          <p:spPr>
            <a:xfrm>
              <a:off x="5204459" y="1056131"/>
              <a:ext cx="5954395" cy="1062355"/>
            </a:xfrm>
            <a:custGeom>
              <a:avLst/>
              <a:gdLst/>
              <a:ahLst/>
              <a:cxnLst/>
              <a:rect l="l" t="t" r="r" b="b"/>
              <a:pathLst>
                <a:path w="5954395" h="1062355">
                  <a:moveTo>
                    <a:pt x="0" y="132841"/>
                  </a:moveTo>
                  <a:lnTo>
                    <a:pt x="5423154" y="132841"/>
                  </a:lnTo>
                  <a:lnTo>
                    <a:pt x="5423154" y="0"/>
                  </a:lnTo>
                  <a:lnTo>
                    <a:pt x="5954268" y="531113"/>
                  </a:lnTo>
                  <a:lnTo>
                    <a:pt x="5423154" y="1062227"/>
                  </a:lnTo>
                  <a:lnTo>
                    <a:pt x="5423154" y="929385"/>
                  </a:lnTo>
                  <a:lnTo>
                    <a:pt x="0" y="929385"/>
                  </a:lnTo>
                  <a:lnTo>
                    <a:pt x="0" y="132841"/>
                  </a:lnTo>
                  <a:close/>
                </a:path>
              </a:pathLst>
            </a:custGeom>
            <a:ln w="952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D1EE9A1-B9C5-71D3-B6F6-8E90DEC3D767}"/>
              </a:ext>
            </a:extLst>
          </p:cNvPr>
          <p:cNvSpPr txBox="1"/>
          <p:nvPr/>
        </p:nvSpPr>
        <p:spPr>
          <a:xfrm>
            <a:off x="4131722" y="5059341"/>
            <a:ext cx="282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Disponíveis em DOC e no site do Instituto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C1D8B6F-B2A8-6CD9-8E55-DA23F18DA050}"/>
              </a:ext>
            </a:extLst>
          </p:cNvPr>
          <p:cNvSpPr txBox="1"/>
          <p:nvPr/>
        </p:nvSpPr>
        <p:spPr>
          <a:xfrm>
            <a:off x="7101504" y="5144697"/>
            <a:ext cx="4252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hlinkClick r:id="rId8"/>
              </a:rPr>
              <a:t>https://prefeitura.sp.gov.br/web/iprem/w/participacao_social/conselhos_e_orgaos_colegiados/308327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4666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118304"/>
            <a:ext cx="9753600" cy="752128"/>
          </a:xfrm>
          <a:prstGeom prst="rect">
            <a:avLst/>
          </a:prstGeom>
        </p:spPr>
        <p:txBody>
          <a:bodyPr vert="horz" wrap="square" lIns="0" tIns="10477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</a:t>
            </a:r>
            <a:r>
              <a:rPr lang="pt-BR"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059" y="1193291"/>
            <a:ext cx="11231880" cy="1329055"/>
            <a:chOff x="480059" y="1193291"/>
            <a:chExt cx="11231880" cy="1329055"/>
          </a:xfrm>
        </p:grpSpPr>
        <p:sp>
          <p:nvSpPr>
            <p:cNvPr id="8" name="object 8"/>
            <p:cNvSpPr/>
            <p:nvPr/>
          </p:nvSpPr>
          <p:spPr>
            <a:xfrm>
              <a:off x="480059" y="1193291"/>
              <a:ext cx="11231880" cy="1329055"/>
            </a:xfrm>
            <a:custGeom>
              <a:avLst/>
              <a:gdLst/>
              <a:ahLst/>
              <a:cxnLst/>
              <a:rect l="l" t="t" r="r" b="b"/>
              <a:pathLst>
                <a:path w="11231880" h="1329055">
                  <a:moveTo>
                    <a:pt x="11099038" y="0"/>
                  </a:moveTo>
                  <a:lnTo>
                    <a:pt x="132892" y="0"/>
                  </a:lnTo>
                  <a:lnTo>
                    <a:pt x="90888" y="6768"/>
                  </a:lnTo>
                  <a:lnTo>
                    <a:pt x="54408" y="25619"/>
                  </a:lnTo>
                  <a:lnTo>
                    <a:pt x="25640" y="54370"/>
                  </a:lnTo>
                  <a:lnTo>
                    <a:pt x="6775" y="90838"/>
                  </a:lnTo>
                  <a:lnTo>
                    <a:pt x="0" y="132842"/>
                  </a:lnTo>
                  <a:lnTo>
                    <a:pt x="0" y="1196086"/>
                  </a:lnTo>
                  <a:lnTo>
                    <a:pt x="6775" y="1238089"/>
                  </a:lnTo>
                  <a:lnTo>
                    <a:pt x="25640" y="1274557"/>
                  </a:lnTo>
                  <a:lnTo>
                    <a:pt x="54408" y="1303308"/>
                  </a:lnTo>
                  <a:lnTo>
                    <a:pt x="90888" y="1322159"/>
                  </a:lnTo>
                  <a:lnTo>
                    <a:pt x="132892" y="1328928"/>
                  </a:lnTo>
                  <a:lnTo>
                    <a:pt x="11099038" y="1328928"/>
                  </a:lnTo>
                  <a:lnTo>
                    <a:pt x="11141041" y="1322159"/>
                  </a:lnTo>
                  <a:lnTo>
                    <a:pt x="11177509" y="1303308"/>
                  </a:lnTo>
                  <a:lnTo>
                    <a:pt x="11206260" y="1274557"/>
                  </a:lnTo>
                  <a:lnTo>
                    <a:pt x="11225111" y="1238089"/>
                  </a:lnTo>
                  <a:lnTo>
                    <a:pt x="11231880" y="1196086"/>
                  </a:lnTo>
                  <a:lnTo>
                    <a:pt x="11231880" y="132842"/>
                  </a:lnTo>
                  <a:lnTo>
                    <a:pt x="11225111" y="90838"/>
                  </a:lnTo>
                  <a:lnTo>
                    <a:pt x="11206260" y="54370"/>
                  </a:lnTo>
                  <a:lnTo>
                    <a:pt x="11177509" y="25619"/>
                  </a:lnTo>
                  <a:lnTo>
                    <a:pt x="11141041" y="6768"/>
                  </a:lnTo>
                  <a:lnTo>
                    <a:pt x="1109903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0732" y="1534922"/>
              <a:ext cx="299720" cy="646430"/>
            </a:xfrm>
            <a:custGeom>
              <a:avLst/>
              <a:gdLst/>
              <a:ahLst/>
              <a:cxnLst/>
              <a:rect l="l" t="t" r="r" b="b"/>
              <a:pathLst>
                <a:path w="299719" h="646430">
                  <a:moveTo>
                    <a:pt x="36143" y="480898"/>
                  </a:moveTo>
                  <a:lnTo>
                    <a:pt x="0" y="515389"/>
                  </a:lnTo>
                  <a:lnTo>
                    <a:pt x="13514" y="529396"/>
                  </a:lnTo>
                  <a:lnTo>
                    <a:pt x="28180" y="542140"/>
                  </a:lnTo>
                  <a:lnTo>
                    <a:pt x="60615" y="563556"/>
                  </a:lnTo>
                  <a:lnTo>
                    <a:pt x="107857" y="578365"/>
                  </a:lnTo>
                  <a:lnTo>
                    <a:pt x="124318" y="580314"/>
                  </a:lnTo>
                  <a:lnTo>
                    <a:pt x="124318" y="646216"/>
                  </a:lnTo>
                  <a:lnTo>
                    <a:pt x="169498" y="646216"/>
                  </a:lnTo>
                  <a:lnTo>
                    <a:pt x="169498" y="578585"/>
                  </a:lnTo>
                  <a:lnTo>
                    <a:pt x="207204" y="567845"/>
                  </a:lnTo>
                  <a:lnTo>
                    <a:pt x="241182" y="548913"/>
                  </a:lnTo>
                  <a:lnTo>
                    <a:pt x="260853" y="530267"/>
                  </a:lnTo>
                  <a:lnTo>
                    <a:pt x="124318" y="530267"/>
                  </a:lnTo>
                  <a:lnTo>
                    <a:pt x="99158" y="524265"/>
                  </a:lnTo>
                  <a:lnTo>
                    <a:pt x="76136" y="513360"/>
                  </a:lnTo>
                  <a:lnTo>
                    <a:pt x="55162" y="498566"/>
                  </a:lnTo>
                  <a:lnTo>
                    <a:pt x="36143" y="480898"/>
                  </a:lnTo>
                  <a:close/>
                </a:path>
                <a:path w="299719" h="646430">
                  <a:moveTo>
                    <a:pt x="169498" y="0"/>
                  </a:moveTo>
                  <a:lnTo>
                    <a:pt x="124318" y="0"/>
                  </a:lnTo>
                  <a:lnTo>
                    <a:pt x="124318" y="68130"/>
                  </a:lnTo>
                  <a:lnTo>
                    <a:pt x="112827" y="70816"/>
                  </a:lnTo>
                  <a:lnTo>
                    <a:pt x="42858" y="114201"/>
                  </a:lnTo>
                  <a:lnTo>
                    <a:pt x="18457" y="155185"/>
                  </a:lnTo>
                  <a:lnTo>
                    <a:pt x="9150" y="201861"/>
                  </a:lnTo>
                  <a:lnTo>
                    <a:pt x="17243" y="249228"/>
                  </a:lnTo>
                  <a:lnTo>
                    <a:pt x="35276" y="280144"/>
                  </a:lnTo>
                  <a:lnTo>
                    <a:pt x="60643" y="303191"/>
                  </a:lnTo>
                  <a:lnTo>
                    <a:pt x="91080" y="320334"/>
                  </a:lnTo>
                  <a:lnTo>
                    <a:pt x="124318" y="333540"/>
                  </a:lnTo>
                  <a:lnTo>
                    <a:pt x="124318" y="530267"/>
                  </a:lnTo>
                  <a:lnTo>
                    <a:pt x="260853" y="530267"/>
                  </a:lnTo>
                  <a:lnTo>
                    <a:pt x="262994" y="528239"/>
                  </a:lnTo>
                  <a:lnTo>
                    <a:pt x="169498" y="528239"/>
                  </a:lnTo>
                  <a:lnTo>
                    <a:pt x="169498" y="348719"/>
                  </a:lnTo>
                  <a:lnTo>
                    <a:pt x="267857" y="348719"/>
                  </a:lnTo>
                  <a:lnTo>
                    <a:pt x="259329" y="338124"/>
                  </a:lnTo>
                  <a:lnTo>
                    <a:pt x="238961" y="323874"/>
                  </a:lnTo>
                  <a:lnTo>
                    <a:pt x="216616" y="312894"/>
                  </a:lnTo>
                  <a:lnTo>
                    <a:pt x="193170" y="304140"/>
                  </a:lnTo>
                  <a:lnTo>
                    <a:pt x="169498" y="296569"/>
                  </a:lnTo>
                  <a:lnTo>
                    <a:pt x="169498" y="282141"/>
                  </a:lnTo>
                  <a:lnTo>
                    <a:pt x="124318" y="282141"/>
                  </a:lnTo>
                  <a:lnTo>
                    <a:pt x="114275" y="278021"/>
                  </a:lnTo>
                  <a:lnTo>
                    <a:pt x="64988" y="229813"/>
                  </a:lnTo>
                  <a:lnTo>
                    <a:pt x="60963" y="193208"/>
                  </a:lnTo>
                  <a:lnTo>
                    <a:pt x="72935" y="157900"/>
                  </a:lnTo>
                  <a:lnTo>
                    <a:pt x="105199" y="127126"/>
                  </a:lnTo>
                  <a:lnTo>
                    <a:pt x="124318" y="119153"/>
                  </a:lnTo>
                  <a:lnTo>
                    <a:pt x="169498" y="119153"/>
                  </a:lnTo>
                  <a:lnTo>
                    <a:pt x="169498" y="114870"/>
                  </a:lnTo>
                  <a:lnTo>
                    <a:pt x="281728" y="114870"/>
                  </a:lnTo>
                  <a:lnTo>
                    <a:pt x="260865" y="97250"/>
                  </a:lnTo>
                  <a:lnTo>
                    <a:pt x="232619" y="81119"/>
                  </a:lnTo>
                  <a:lnTo>
                    <a:pt x="201916" y="70347"/>
                  </a:lnTo>
                  <a:lnTo>
                    <a:pt x="169498" y="65275"/>
                  </a:lnTo>
                  <a:lnTo>
                    <a:pt x="169498" y="0"/>
                  </a:lnTo>
                  <a:close/>
                </a:path>
                <a:path w="299719" h="646430">
                  <a:moveTo>
                    <a:pt x="267857" y="348719"/>
                  </a:moveTo>
                  <a:lnTo>
                    <a:pt x="169498" y="348719"/>
                  </a:lnTo>
                  <a:lnTo>
                    <a:pt x="192503" y="357214"/>
                  </a:lnTo>
                  <a:lnTo>
                    <a:pt x="214668" y="368266"/>
                  </a:lnTo>
                  <a:lnTo>
                    <a:pt x="233486" y="383390"/>
                  </a:lnTo>
                  <a:lnTo>
                    <a:pt x="246453" y="404100"/>
                  </a:lnTo>
                  <a:lnTo>
                    <a:pt x="251252" y="429238"/>
                  </a:lnTo>
                  <a:lnTo>
                    <a:pt x="248081" y="455123"/>
                  </a:lnTo>
                  <a:lnTo>
                    <a:pt x="222885" y="500060"/>
                  </a:lnTo>
                  <a:lnTo>
                    <a:pt x="183994" y="524265"/>
                  </a:lnTo>
                  <a:lnTo>
                    <a:pt x="183831" y="524265"/>
                  </a:lnTo>
                  <a:lnTo>
                    <a:pt x="169498" y="528239"/>
                  </a:lnTo>
                  <a:lnTo>
                    <a:pt x="262994" y="528239"/>
                  </a:lnTo>
                  <a:lnTo>
                    <a:pt x="269288" y="522273"/>
                  </a:lnTo>
                  <a:lnTo>
                    <a:pt x="289374" y="488412"/>
                  </a:lnTo>
                  <a:lnTo>
                    <a:pt x="299377" y="449111"/>
                  </a:lnTo>
                  <a:lnTo>
                    <a:pt x="298184" y="408393"/>
                  </a:lnTo>
                  <a:lnTo>
                    <a:pt x="285074" y="370113"/>
                  </a:lnTo>
                  <a:lnTo>
                    <a:pt x="267857" y="348719"/>
                  </a:lnTo>
                  <a:close/>
                </a:path>
                <a:path w="299719" h="646430">
                  <a:moveTo>
                    <a:pt x="169498" y="119153"/>
                  </a:moveTo>
                  <a:lnTo>
                    <a:pt x="124318" y="119153"/>
                  </a:lnTo>
                  <a:lnTo>
                    <a:pt x="124318" y="282141"/>
                  </a:lnTo>
                  <a:lnTo>
                    <a:pt x="169498" y="282141"/>
                  </a:lnTo>
                  <a:lnTo>
                    <a:pt x="169498" y="119153"/>
                  </a:lnTo>
                  <a:close/>
                </a:path>
                <a:path w="299719" h="646430">
                  <a:moveTo>
                    <a:pt x="281728" y="114870"/>
                  </a:moveTo>
                  <a:lnTo>
                    <a:pt x="169498" y="114870"/>
                  </a:lnTo>
                  <a:lnTo>
                    <a:pt x="191857" y="118986"/>
                  </a:lnTo>
                  <a:lnTo>
                    <a:pt x="213002" y="126856"/>
                  </a:lnTo>
                  <a:lnTo>
                    <a:pt x="232461" y="138257"/>
                  </a:lnTo>
                  <a:lnTo>
                    <a:pt x="249766" y="152968"/>
                  </a:lnTo>
                  <a:lnTo>
                    <a:pt x="285910" y="118402"/>
                  </a:lnTo>
                  <a:lnTo>
                    <a:pt x="281728" y="11487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04377" y="1264521"/>
            <a:ext cx="9907562" cy="1168269"/>
          </a:xfrm>
          <a:prstGeom prst="rect">
            <a:avLst/>
          </a:prstGeom>
        </p:spPr>
        <p:txBody>
          <a:bodyPr vert="horz" wrap="square" lIns="0" tIns="4445" rIns="0" bIns="0" rtlCol="0" anchor="t">
            <a:spAutoFit/>
          </a:bodyPr>
          <a:lstStyle/>
          <a:p>
            <a:pPr marL="12700" marR="304800">
              <a:lnSpc>
                <a:spcPct val="102000"/>
              </a:lnSpc>
              <a:spcBef>
                <a:spcPts val="35"/>
              </a:spcBef>
            </a:pPr>
            <a:r>
              <a:rPr sz="2500" dirty="0">
                <a:latin typeface="Calibri"/>
                <a:cs typeface="Calibri"/>
              </a:rPr>
              <a:t>Até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final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r>
              <a:rPr sz="2500" dirty="0">
                <a:latin typeface="Calibri"/>
                <a:cs typeface="Calibri"/>
              </a:rPr>
              <a:t>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lang="pt-BR" sz="2500">
                <a:latin typeface="Calibri"/>
                <a:cs typeface="Calibri"/>
              </a:rPr>
              <a:t>possuíamos</a:t>
            </a:r>
            <a:r>
              <a:rPr lang="pt-BR" sz="2500" dirty="0">
                <a:latin typeface="Calibri"/>
                <a:cs typeface="Calibri"/>
              </a:rPr>
              <a:t> </a:t>
            </a: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55 (cinquenta e cinco)</a:t>
            </a:r>
            <a:r>
              <a:rPr sz="2500" b="1" spc="-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500" spc="-10">
                <a:latin typeface="Calibri"/>
                <a:cs typeface="Calibri"/>
              </a:rPr>
              <a:t>contratos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vigentes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que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somados totalizam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montante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lang="pt-BR" sz="2500" spc="-20">
                <a:latin typeface="Calibri"/>
                <a:cs typeface="Calibri"/>
              </a:rPr>
              <a:t>aproximadamente</a:t>
            </a:r>
            <a:r>
              <a:rPr sz="2500" spc="-35" dirty="0">
                <a:latin typeface="Calibri"/>
                <a:cs typeface="Calibri"/>
              </a:rPr>
              <a:t> </a:t>
            </a:r>
            <a:endParaRPr lang="pt-BR" sz="2500" spc="-35" dirty="0">
              <a:latin typeface="Calibri"/>
              <a:cs typeface="Calibri"/>
            </a:endParaRPr>
          </a:p>
          <a:p>
            <a:pPr marL="12700" marR="304800">
              <a:lnSpc>
                <a:spcPct val="102000"/>
              </a:lnSpc>
              <a:spcBef>
                <a:spcPts val="35"/>
              </a:spcBef>
            </a:pPr>
            <a:r>
              <a:rPr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R$</a:t>
            </a:r>
            <a:r>
              <a:rPr sz="2500" b="1" spc="-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500" b="1" spc="-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34.000.000,00, </a:t>
            </a:r>
            <a:r>
              <a:rPr lang="pt-BR" sz="2500" dirty="0">
                <a:latin typeface="Calibri"/>
                <a:cs typeface="Calibri"/>
              </a:rPr>
              <a:t>o que corresponde a 43% das despesas da autarquia.</a:t>
            </a:r>
            <a:endParaRPr lang="pt-BR" sz="2500">
              <a:latin typeface="Calibri"/>
              <a:cs typeface="Calibri"/>
            </a:endParaRPr>
          </a:p>
        </p:txBody>
      </p:sp>
      <p:grpSp>
        <p:nvGrpSpPr>
          <p:cNvPr id="3" name="object 10">
            <a:extLst>
              <a:ext uri="{FF2B5EF4-FFF2-40B4-BE49-F238E27FC236}">
                <a16:creationId xmlns:a16="http://schemas.microsoft.com/office/drawing/2014/main" id="{C4FE0697-A379-DFD3-DA6A-BE8B95F47685}"/>
              </a:ext>
            </a:extLst>
          </p:cNvPr>
          <p:cNvGrpSpPr/>
          <p:nvPr/>
        </p:nvGrpSpPr>
        <p:grpSpPr>
          <a:xfrm>
            <a:off x="480059" y="2765243"/>
            <a:ext cx="11231880" cy="1327785"/>
            <a:chOff x="480059" y="1718640"/>
            <a:chExt cx="11231880" cy="1327785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63024219-D0CF-EA59-532B-A363A4E9DF99}"/>
                </a:ext>
              </a:extLst>
            </p:cNvPr>
            <p:cNvSpPr/>
            <p:nvPr/>
          </p:nvSpPr>
          <p:spPr>
            <a:xfrm>
              <a:off x="480059" y="1718640"/>
              <a:ext cx="11231880" cy="1327785"/>
            </a:xfrm>
            <a:custGeom>
              <a:avLst/>
              <a:gdLst/>
              <a:ahLst/>
              <a:cxnLst/>
              <a:rect l="l" t="t" r="r" b="b"/>
              <a:pathLst>
                <a:path w="11231880" h="1327785">
                  <a:moveTo>
                    <a:pt x="11099165" y="0"/>
                  </a:moveTo>
                  <a:lnTo>
                    <a:pt x="132740" y="0"/>
                  </a:lnTo>
                  <a:lnTo>
                    <a:pt x="90786" y="6767"/>
                  </a:lnTo>
                  <a:lnTo>
                    <a:pt x="54348" y="25611"/>
                  </a:lnTo>
                  <a:lnTo>
                    <a:pt x="25612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689"/>
                  </a:lnTo>
                  <a:lnTo>
                    <a:pt x="6767" y="1236630"/>
                  </a:lnTo>
                  <a:lnTo>
                    <a:pt x="25612" y="1273061"/>
                  </a:lnTo>
                  <a:lnTo>
                    <a:pt x="54348" y="1301792"/>
                  </a:lnTo>
                  <a:lnTo>
                    <a:pt x="90786" y="1320636"/>
                  </a:lnTo>
                  <a:lnTo>
                    <a:pt x="132740" y="1327404"/>
                  </a:lnTo>
                  <a:lnTo>
                    <a:pt x="11099165" y="1327404"/>
                  </a:lnTo>
                  <a:lnTo>
                    <a:pt x="11141106" y="1320636"/>
                  </a:lnTo>
                  <a:lnTo>
                    <a:pt x="11177537" y="1301792"/>
                  </a:lnTo>
                  <a:lnTo>
                    <a:pt x="11206268" y="1273061"/>
                  </a:lnTo>
                  <a:lnTo>
                    <a:pt x="11225112" y="1236630"/>
                  </a:lnTo>
                  <a:lnTo>
                    <a:pt x="11231880" y="1194689"/>
                  </a:lnTo>
                  <a:lnTo>
                    <a:pt x="11231880" y="132714"/>
                  </a:lnTo>
                  <a:lnTo>
                    <a:pt x="11225112" y="90773"/>
                  </a:lnTo>
                  <a:lnTo>
                    <a:pt x="11206268" y="54342"/>
                  </a:lnTo>
                  <a:lnTo>
                    <a:pt x="11177537" y="25611"/>
                  </a:lnTo>
                  <a:lnTo>
                    <a:pt x="11141106" y="6767"/>
                  </a:lnTo>
                  <a:lnTo>
                    <a:pt x="11099165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6530FAA6-11A1-CA59-1870-BA75A365AA1C}"/>
                </a:ext>
              </a:extLst>
            </p:cNvPr>
            <p:cNvSpPr/>
            <p:nvPr/>
          </p:nvSpPr>
          <p:spPr>
            <a:xfrm>
              <a:off x="1014209" y="2082546"/>
              <a:ext cx="467359" cy="601980"/>
            </a:xfrm>
            <a:custGeom>
              <a:avLst/>
              <a:gdLst/>
              <a:ahLst/>
              <a:cxnLst/>
              <a:rect l="l" t="t" r="r" b="b"/>
              <a:pathLst>
                <a:path w="467359" h="601979">
                  <a:moveTo>
                    <a:pt x="233426" y="285800"/>
                  </a:moveTo>
                  <a:lnTo>
                    <a:pt x="90360" y="285800"/>
                  </a:lnTo>
                  <a:lnTo>
                    <a:pt x="90360" y="315861"/>
                  </a:lnTo>
                  <a:lnTo>
                    <a:pt x="233426" y="315861"/>
                  </a:lnTo>
                  <a:lnTo>
                    <a:pt x="233426" y="285800"/>
                  </a:lnTo>
                  <a:close/>
                </a:path>
                <a:path w="467359" h="601979">
                  <a:moveTo>
                    <a:pt x="376491" y="436092"/>
                  </a:moveTo>
                  <a:lnTo>
                    <a:pt x="240957" y="436092"/>
                  </a:lnTo>
                  <a:lnTo>
                    <a:pt x="240957" y="466140"/>
                  </a:lnTo>
                  <a:lnTo>
                    <a:pt x="376491" y="466140"/>
                  </a:lnTo>
                  <a:lnTo>
                    <a:pt x="376491" y="436092"/>
                  </a:lnTo>
                  <a:close/>
                </a:path>
                <a:path w="467359" h="601979">
                  <a:moveTo>
                    <a:pt x="376491" y="225679"/>
                  </a:moveTo>
                  <a:lnTo>
                    <a:pt x="90360" y="225679"/>
                  </a:lnTo>
                  <a:lnTo>
                    <a:pt x="90360" y="255739"/>
                  </a:lnTo>
                  <a:lnTo>
                    <a:pt x="376491" y="255739"/>
                  </a:lnTo>
                  <a:lnTo>
                    <a:pt x="376491" y="225679"/>
                  </a:lnTo>
                  <a:close/>
                </a:path>
                <a:path w="467359" h="601979">
                  <a:moveTo>
                    <a:pt x="376491" y="165569"/>
                  </a:moveTo>
                  <a:lnTo>
                    <a:pt x="90360" y="165569"/>
                  </a:lnTo>
                  <a:lnTo>
                    <a:pt x="90360" y="195630"/>
                  </a:lnTo>
                  <a:lnTo>
                    <a:pt x="376491" y="195630"/>
                  </a:lnTo>
                  <a:lnTo>
                    <a:pt x="376491" y="165569"/>
                  </a:lnTo>
                  <a:close/>
                </a:path>
                <a:path w="467359" h="601979">
                  <a:moveTo>
                    <a:pt x="376491" y="105448"/>
                  </a:moveTo>
                  <a:lnTo>
                    <a:pt x="90360" y="105448"/>
                  </a:lnTo>
                  <a:lnTo>
                    <a:pt x="90360" y="135509"/>
                  </a:lnTo>
                  <a:lnTo>
                    <a:pt x="376491" y="135509"/>
                  </a:lnTo>
                  <a:lnTo>
                    <a:pt x="376491" y="105448"/>
                  </a:lnTo>
                  <a:close/>
                </a:path>
                <a:path w="467359" h="601979">
                  <a:moveTo>
                    <a:pt x="466852" y="0"/>
                  </a:moveTo>
                  <a:lnTo>
                    <a:pt x="421678" y="0"/>
                  </a:lnTo>
                  <a:lnTo>
                    <a:pt x="421678" y="45681"/>
                  </a:lnTo>
                  <a:lnTo>
                    <a:pt x="421678" y="555688"/>
                  </a:lnTo>
                  <a:lnTo>
                    <a:pt x="45173" y="555688"/>
                  </a:lnTo>
                  <a:lnTo>
                    <a:pt x="45173" y="45681"/>
                  </a:lnTo>
                  <a:lnTo>
                    <a:pt x="421678" y="45681"/>
                  </a:lnTo>
                  <a:lnTo>
                    <a:pt x="421678" y="0"/>
                  </a:lnTo>
                  <a:lnTo>
                    <a:pt x="0" y="0"/>
                  </a:lnTo>
                  <a:lnTo>
                    <a:pt x="0" y="45681"/>
                  </a:lnTo>
                  <a:lnTo>
                    <a:pt x="0" y="555688"/>
                  </a:lnTo>
                  <a:lnTo>
                    <a:pt x="0" y="601370"/>
                  </a:lnTo>
                  <a:lnTo>
                    <a:pt x="466852" y="601370"/>
                  </a:lnTo>
                  <a:lnTo>
                    <a:pt x="466852" y="556323"/>
                  </a:lnTo>
                  <a:lnTo>
                    <a:pt x="466852" y="555688"/>
                  </a:lnTo>
                  <a:lnTo>
                    <a:pt x="466852" y="45681"/>
                  </a:lnTo>
                  <a:lnTo>
                    <a:pt x="466852" y="45339"/>
                  </a:lnTo>
                  <a:lnTo>
                    <a:pt x="4668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D3B29265-16A2-87AB-9E5E-4554FBABFB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572" y="2481054"/>
              <a:ext cx="105418" cy="105201"/>
            </a:xfrm>
            <a:prstGeom prst="rect">
              <a:avLst/>
            </a:prstGeom>
          </p:spPr>
        </p:pic>
      </p:grpSp>
      <p:grpSp>
        <p:nvGrpSpPr>
          <p:cNvPr id="4" name="object 14">
            <a:extLst>
              <a:ext uri="{FF2B5EF4-FFF2-40B4-BE49-F238E27FC236}">
                <a16:creationId xmlns:a16="http://schemas.microsoft.com/office/drawing/2014/main" id="{1A63D4AE-2977-B3A9-70AC-4E1AED26070B}"/>
              </a:ext>
            </a:extLst>
          </p:cNvPr>
          <p:cNvGrpSpPr/>
          <p:nvPr/>
        </p:nvGrpSpPr>
        <p:grpSpPr>
          <a:xfrm>
            <a:off x="480059" y="4397510"/>
            <a:ext cx="11231880" cy="1329055"/>
            <a:chOff x="480059" y="3708956"/>
            <a:chExt cx="11231880" cy="1329055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406EE4D7-B14F-7BF1-4449-F4CFA179A070}"/>
                </a:ext>
              </a:extLst>
            </p:cNvPr>
            <p:cNvSpPr/>
            <p:nvPr/>
          </p:nvSpPr>
          <p:spPr>
            <a:xfrm>
              <a:off x="480059" y="3708956"/>
              <a:ext cx="11231880" cy="1329055"/>
            </a:xfrm>
            <a:custGeom>
              <a:avLst/>
              <a:gdLst/>
              <a:ahLst/>
              <a:cxnLst/>
              <a:rect l="l" t="t" r="r" b="b"/>
              <a:pathLst>
                <a:path w="11231880" h="1329054">
                  <a:moveTo>
                    <a:pt x="11099038" y="0"/>
                  </a:moveTo>
                  <a:lnTo>
                    <a:pt x="132892" y="0"/>
                  </a:lnTo>
                  <a:lnTo>
                    <a:pt x="90888" y="6768"/>
                  </a:lnTo>
                  <a:lnTo>
                    <a:pt x="54408" y="25619"/>
                  </a:lnTo>
                  <a:lnTo>
                    <a:pt x="25640" y="54370"/>
                  </a:lnTo>
                  <a:lnTo>
                    <a:pt x="6775" y="90838"/>
                  </a:lnTo>
                  <a:lnTo>
                    <a:pt x="0" y="132842"/>
                  </a:lnTo>
                  <a:lnTo>
                    <a:pt x="0" y="1196035"/>
                  </a:lnTo>
                  <a:lnTo>
                    <a:pt x="6775" y="1238039"/>
                  </a:lnTo>
                  <a:lnTo>
                    <a:pt x="25640" y="1274519"/>
                  </a:lnTo>
                  <a:lnTo>
                    <a:pt x="54408" y="1303287"/>
                  </a:lnTo>
                  <a:lnTo>
                    <a:pt x="90888" y="1322152"/>
                  </a:lnTo>
                  <a:lnTo>
                    <a:pt x="132892" y="1328928"/>
                  </a:lnTo>
                  <a:lnTo>
                    <a:pt x="11099038" y="1328928"/>
                  </a:lnTo>
                  <a:lnTo>
                    <a:pt x="11141041" y="1322152"/>
                  </a:lnTo>
                  <a:lnTo>
                    <a:pt x="11177509" y="1303287"/>
                  </a:lnTo>
                  <a:lnTo>
                    <a:pt x="11206260" y="1274519"/>
                  </a:lnTo>
                  <a:lnTo>
                    <a:pt x="11225111" y="1238039"/>
                  </a:lnTo>
                  <a:lnTo>
                    <a:pt x="11231880" y="1196035"/>
                  </a:lnTo>
                  <a:lnTo>
                    <a:pt x="11231880" y="132842"/>
                  </a:lnTo>
                  <a:lnTo>
                    <a:pt x="11225111" y="90838"/>
                  </a:lnTo>
                  <a:lnTo>
                    <a:pt x="11206260" y="54370"/>
                  </a:lnTo>
                  <a:lnTo>
                    <a:pt x="11177509" y="25619"/>
                  </a:lnTo>
                  <a:lnTo>
                    <a:pt x="11141041" y="6768"/>
                  </a:lnTo>
                  <a:lnTo>
                    <a:pt x="1109903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16">
              <a:extLst>
                <a:ext uri="{FF2B5EF4-FFF2-40B4-BE49-F238E27FC236}">
                  <a16:creationId xmlns:a16="http://schemas.microsoft.com/office/drawing/2014/main" id="{270506CB-94A7-2765-C1DE-232DF7D26E1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769" y="4395435"/>
              <a:ext cx="216955" cy="162745"/>
            </a:xfrm>
            <a:prstGeom prst="rect">
              <a:avLst/>
            </a:prstGeom>
          </p:spPr>
        </p:pic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40FE3F26-928D-C190-2731-71726627AD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846" y="4177908"/>
              <a:ext cx="152853" cy="181476"/>
            </a:xfrm>
            <a:prstGeom prst="rect">
              <a:avLst/>
            </a:prstGeom>
          </p:spPr>
        </p:pic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6D90AF2C-F40C-BC7C-2FF3-575E664AE648}"/>
                </a:ext>
              </a:extLst>
            </p:cNvPr>
            <p:cNvSpPr/>
            <p:nvPr/>
          </p:nvSpPr>
          <p:spPr>
            <a:xfrm>
              <a:off x="1013461" y="4245679"/>
              <a:ext cx="404495" cy="325120"/>
            </a:xfrm>
            <a:custGeom>
              <a:avLst/>
              <a:gdLst/>
              <a:ahLst/>
              <a:cxnLst/>
              <a:rect l="l" t="t" r="r" b="b"/>
              <a:pathLst>
                <a:path w="404494" h="325120">
                  <a:moveTo>
                    <a:pt x="360869" y="231928"/>
                  </a:moveTo>
                  <a:lnTo>
                    <a:pt x="246980" y="231928"/>
                  </a:lnTo>
                  <a:lnTo>
                    <a:pt x="253757" y="234187"/>
                  </a:lnTo>
                  <a:lnTo>
                    <a:pt x="259028" y="239458"/>
                  </a:lnTo>
                  <a:lnTo>
                    <a:pt x="265052" y="244729"/>
                  </a:lnTo>
                  <a:lnTo>
                    <a:pt x="268817" y="252259"/>
                  </a:lnTo>
                  <a:lnTo>
                    <a:pt x="269419" y="258283"/>
                  </a:lnTo>
                  <a:lnTo>
                    <a:pt x="270323" y="268073"/>
                  </a:lnTo>
                  <a:lnTo>
                    <a:pt x="267311" y="275603"/>
                  </a:lnTo>
                  <a:lnTo>
                    <a:pt x="236438" y="310994"/>
                  </a:lnTo>
                  <a:lnTo>
                    <a:pt x="246980" y="319278"/>
                  </a:lnTo>
                  <a:lnTo>
                    <a:pt x="252251" y="322290"/>
                  </a:lnTo>
                  <a:lnTo>
                    <a:pt x="258275" y="324549"/>
                  </a:lnTo>
                  <a:lnTo>
                    <a:pt x="265052" y="323796"/>
                  </a:lnTo>
                  <a:lnTo>
                    <a:pt x="276488" y="320431"/>
                  </a:lnTo>
                  <a:lnTo>
                    <a:pt x="285383" y="313254"/>
                  </a:lnTo>
                  <a:lnTo>
                    <a:pt x="290889" y="303253"/>
                  </a:lnTo>
                  <a:lnTo>
                    <a:pt x="292160" y="291416"/>
                  </a:lnTo>
                  <a:lnTo>
                    <a:pt x="292160" y="290663"/>
                  </a:lnTo>
                  <a:lnTo>
                    <a:pt x="302249" y="290663"/>
                  </a:lnTo>
                  <a:lnTo>
                    <a:pt x="326716" y="259790"/>
                  </a:lnTo>
                  <a:lnTo>
                    <a:pt x="326797" y="258283"/>
                  </a:lnTo>
                  <a:lnTo>
                    <a:pt x="336886" y="258283"/>
                  </a:lnTo>
                  <a:lnTo>
                    <a:pt x="360707" y="233434"/>
                  </a:lnTo>
                  <a:lnTo>
                    <a:pt x="360788" y="232681"/>
                  </a:lnTo>
                  <a:lnTo>
                    <a:pt x="360869" y="231928"/>
                  </a:lnTo>
                  <a:close/>
                </a:path>
                <a:path w="404494" h="325120">
                  <a:moveTo>
                    <a:pt x="302249" y="290663"/>
                  </a:moveTo>
                  <a:lnTo>
                    <a:pt x="292160" y="290663"/>
                  </a:lnTo>
                  <a:lnTo>
                    <a:pt x="294419" y="291416"/>
                  </a:lnTo>
                  <a:lnTo>
                    <a:pt x="299690" y="291416"/>
                  </a:lnTo>
                  <a:lnTo>
                    <a:pt x="302249" y="290663"/>
                  </a:lnTo>
                  <a:close/>
                </a:path>
                <a:path w="404494" h="325120">
                  <a:moveTo>
                    <a:pt x="336886" y="258283"/>
                  </a:moveTo>
                  <a:lnTo>
                    <a:pt x="326797" y="258283"/>
                  </a:lnTo>
                  <a:lnTo>
                    <a:pt x="329056" y="259036"/>
                  </a:lnTo>
                  <a:lnTo>
                    <a:pt x="334327" y="259036"/>
                  </a:lnTo>
                  <a:lnTo>
                    <a:pt x="336886" y="258283"/>
                  </a:lnTo>
                  <a:close/>
                </a:path>
                <a:path w="404494" h="325120">
                  <a:moveTo>
                    <a:pt x="402632" y="201807"/>
                  </a:moveTo>
                  <a:lnTo>
                    <a:pt x="205566" y="201807"/>
                  </a:lnTo>
                  <a:lnTo>
                    <a:pt x="213096" y="204819"/>
                  </a:lnTo>
                  <a:lnTo>
                    <a:pt x="219873" y="210091"/>
                  </a:lnTo>
                  <a:lnTo>
                    <a:pt x="231167" y="233434"/>
                  </a:lnTo>
                  <a:lnTo>
                    <a:pt x="233426" y="232681"/>
                  </a:lnTo>
                  <a:lnTo>
                    <a:pt x="236438" y="231928"/>
                  </a:lnTo>
                  <a:lnTo>
                    <a:pt x="360869" y="231928"/>
                  </a:lnTo>
                  <a:lnTo>
                    <a:pt x="361417" y="226822"/>
                  </a:lnTo>
                  <a:lnTo>
                    <a:pt x="361435" y="225151"/>
                  </a:lnTo>
                  <a:lnTo>
                    <a:pt x="360682" y="223645"/>
                  </a:lnTo>
                  <a:lnTo>
                    <a:pt x="360682" y="222139"/>
                  </a:lnTo>
                  <a:lnTo>
                    <a:pt x="386731" y="222139"/>
                  </a:lnTo>
                  <a:lnTo>
                    <a:pt x="387931" y="221786"/>
                  </a:lnTo>
                  <a:lnTo>
                    <a:pt x="396825" y="214609"/>
                  </a:lnTo>
                  <a:lnTo>
                    <a:pt x="402215" y="204819"/>
                  </a:lnTo>
                  <a:lnTo>
                    <a:pt x="402332" y="204608"/>
                  </a:lnTo>
                  <a:lnTo>
                    <a:pt x="402470" y="203313"/>
                  </a:lnTo>
                  <a:lnTo>
                    <a:pt x="402551" y="202560"/>
                  </a:lnTo>
                  <a:lnTo>
                    <a:pt x="402632" y="201807"/>
                  </a:lnTo>
                  <a:close/>
                </a:path>
                <a:path w="404494" h="325120">
                  <a:moveTo>
                    <a:pt x="386731" y="222139"/>
                  </a:moveTo>
                  <a:lnTo>
                    <a:pt x="360682" y="222139"/>
                  </a:lnTo>
                  <a:lnTo>
                    <a:pt x="365200" y="224398"/>
                  </a:lnTo>
                  <a:lnTo>
                    <a:pt x="370471" y="225904"/>
                  </a:lnTo>
                  <a:lnTo>
                    <a:pt x="376495" y="225151"/>
                  </a:lnTo>
                  <a:lnTo>
                    <a:pt x="386731" y="222139"/>
                  </a:lnTo>
                  <a:close/>
                </a:path>
                <a:path w="404494" h="325120">
                  <a:moveTo>
                    <a:pt x="388291" y="166416"/>
                  </a:moveTo>
                  <a:lnTo>
                    <a:pt x="149845" y="166416"/>
                  </a:lnTo>
                  <a:lnTo>
                    <a:pt x="156586" y="166980"/>
                  </a:lnTo>
                  <a:lnTo>
                    <a:pt x="163116" y="168675"/>
                  </a:lnTo>
                  <a:lnTo>
                    <a:pt x="187332" y="201807"/>
                  </a:lnTo>
                  <a:lnTo>
                    <a:pt x="187494" y="203313"/>
                  </a:lnTo>
                  <a:lnTo>
                    <a:pt x="190506" y="202560"/>
                  </a:lnTo>
                  <a:lnTo>
                    <a:pt x="194271" y="201807"/>
                  </a:lnTo>
                  <a:lnTo>
                    <a:pt x="402632" y="201807"/>
                  </a:lnTo>
                  <a:lnTo>
                    <a:pt x="403602" y="192771"/>
                  </a:lnTo>
                  <a:lnTo>
                    <a:pt x="404355" y="184488"/>
                  </a:lnTo>
                  <a:lnTo>
                    <a:pt x="400590" y="177711"/>
                  </a:lnTo>
                  <a:lnTo>
                    <a:pt x="395319" y="172440"/>
                  </a:lnTo>
                  <a:lnTo>
                    <a:pt x="388291" y="166416"/>
                  </a:lnTo>
                  <a:close/>
                </a:path>
                <a:path w="404494" h="325120">
                  <a:moveTo>
                    <a:pt x="163491" y="132530"/>
                  </a:moveTo>
                  <a:lnTo>
                    <a:pt x="99394" y="132530"/>
                  </a:lnTo>
                  <a:lnTo>
                    <a:pt x="106136" y="133095"/>
                  </a:lnTo>
                  <a:lnTo>
                    <a:pt x="112767" y="134836"/>
                  </a:lnTo>
                  <a:lnTo>
                    <a:pt x="136707" y="166416"/>
                  </a:lnTo>
                  <a:lnTo>
                    <a:pt x="136931" y="167922"/>
                  </a:lnTo>
                  <a:lnTo>
                    <a:pt x="137044" y="168675"/>
                  </a:lnTo>
                  <a:lnTo>
                    <a:pt x="140809" y="167169"/>
                  </a:lnTo>
                  <a:lnTo>
                    <a:pt x="145327" y="166416"/>
                  </a:lnTo>
                  <a:lnTo>
                    <a:pt x="388291" y="166416"/>
                  </a:lnTo>
                  <a:lnTo>
                    <a:pt x="352273" y="135542"/>
                  </a:lnTo>
                  <a:lnTo>
                    <a:pt x="179964" y="135542"/>
                  </a:lnTo>
                  <a:lnTo>
                    <a:pt x="171669" y="134836"/>
                  </a:lnTo>
                  <a:lnTo>
                    <a:pt x="163869" y="132718"/>
                  </a:lnTo>
                  <a:lnTo>
                    <a:pt x="163491" y="132530"/>
                  </a:lnTo>
                  <a:close/>
                </a:path>
                <a:path w="404494" h="325120">
                  <a:moveTo>
                    <a:pt x="65510" y="0"/>
                  </a:moveTo>
                  <a:lnTo>
                    <a:pt x="0" y="108434"/>
                  </a:lnTo>
                  <a:lnTo>
                    <a:pt x="51203" y="167922"/>
                  </a:lnTo>
                  <a:lnTo>
                    <a:pt x="70781" y="145331"/>
                  </a:lnTo>
                  <a:lnTo>
                    <a:pt x="76522" y="139837"/>
                  </a:lnTo>
                  <a:lnTo>
                    <a:pt x="83393" y="135824"/>
                  </a:lnTo>
                  <a:lnTo>
                    <a:pt x="91111" y="133365"/>
                  </a:lnTo>
                  <a:lnTo>
                    <a:pt x="99394" y="132530"/>
                  </a:lnTo>
                  <a:lnTo>
                    <a:pt x="163491" y="132530"/>
                  </a:lnTo>
                  <a:lnTo>
                    <a:pt x="156774" y="129189"/>
                  </a:lnTo>
                  <a:lnTo>
                    <a:pt x="150598" y="124247"/>
                  </a:lnTo>
                  <a:lnTo>
                    <a:pt x="139726" y="109904"/>
                  </a:lnTo>
                  <a:lnTo>
                    <a:pt x="135349" y="93091"/>
                  </a:lnTo>
                  <a:lnTo>
                    <a:pt x="137467" y="75854"/>
                  </a:lnTo>
                  <a:lnTo>
                    <a:pt x="146080" y="60241"/>
                  </a:lnTo>
                  <a:lnTo>
                    <a:pt x="188546" y="11295"/>
                  </a:lnTo>
                  <a:lnTo>
                    <a:pt x="132243" y="11295"/>
                  </a:lnTo>
                  <a:lnTo>
                    <a:pt x="99547" y="10306"/>
                  </a:lnTo>
                  <a:lnTo>
                    <a:pt x="65510" y="0"/>
                  </a:lnTo>
                  <a:close/>
                </a:path>
                <a:path w="404494" h="325120">
                  <a:moveTo>
                    <a:pt x="265805" y="60994"/>
                  </a:moveTo>
                  <a:lnTo>
                    <a:pt x="213849" y="120482"/>
                  </a:lnTo>
                  <a:lnTo>
                    <a:pt x="183729" y="135542"/>
                  </a:lnTo>
                  <a:lnTo>
                    <a:pt x="352273" y="135542"/>
                  </a:lnTo>
                  <a:lnTo>
                    <a:pt x="274088" y="68524"/>
                  </a:lnTo>
                  <a:lnTo>
                    <a:pt x="265805" y="60994"/>
                  </a:lnTo>
                  <a:close/>
                </a:path>
                <a:path w="404494" h="325120">
                  <a:moveTo>
                    <a:pt x="162822" y="8894"/>
                  </a:moveTo>
                  <a:lnTo>
                    <a:pt x="132243" y="11295"/>
                  </a:lnTo>
                  <a:lnTo>
                    <a:pt x="188546" y="11295"/>
                  </a:lnTo>
                  <a:lnTo>
                    <a:pt x="190506" y="9036"/>
                  </a:lnTo>
                  <a:lnTo>
                    <a:pt x="162822" y="889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9DF81D57-8D8D-8ED3-E268-7A0880DCFF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581" y="4177908"/>
              <a:ext cx="152856" cy="181476"/>
            </a:xfrm>
            <a:prstGeom prst="rect">
              <a:avLst/>
            </a:prstGeom>
          </p:spPr>
        </p:pic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12EFE0AA-2994-A187-C188-ED0CC0B5DF54}"/>
                </a:ext>
              </a:extLst>
            </p:cNvPr>
            <p:cNvSpPr/>
            <p:nvPr/>
          </p:nvSpPr>
          <p:spPr>
            <a:xfrm>
              <a:off x="1162553" y="4238902"/>
              <a:ext cx="318770" cy="177165"/>
            </a:xfrm>
            <a:custGeom>
              <a:avLst/>
              <a:gdLst/>
              <a:ahLst/>
              <a:cxnLst/>
              <a:rect l="l" t="t" r="r" b="b"/>
              <a:pathLst>
                <a:path w="318769" h="177164">
                  <a:moveTo>
                    <a:pt x="276612" y="45933"/>
                  </a:moveTo>
                  <a:lnTo>
                    <a:pt x="115207" y="45933"/>
                  </a:lnTo>
                  <a:lnTo>
                    <a:pt x="256016" y="167169"/>
                  </a:lnTo>
                  <a:lnTo>
                    <a:pt x="261287" y="172440"/>
                  </a:lnTo>
                  <a:lnTo>
                    <a:pt x="264299" y="176958"/>
                  </a:lnTo>
                  <a:lnTo>
                    <a:pt x="318514" y="114458"/>
                  </a:lnTo>
                  <a:lnTo>
                    <a:pt x="276612" y="45933"/>
                  </a:lnTo>
                  <a:close/>
                </a:path>
                <a:path w="318769" h="177164">
                  <a:moveTo>
                    <a:pt x="92617" y="0"/>
                  </a:moveTo>
                  <a:lnTo>
                    <a:pt x="7529" y="77560"/>
                  </a:lnTo>
                  <a:lnTo>
                    <a:pt x="0" y="99492"/>
                  </a:lnTo>
                  <a:lnTo>
                    <a:pt x="3082" y="110493"/>
                  </a:lnTo>
                  <a:lnTo>
                    <a:pt x="10541" y="119729"/>
                  </a:lnTo>
                  <a:lnTo>
                    <a:pt x="17318" y="125000"/>
                  </a:lnTo>
                  <a:lnTo>
                    <a:pt x="24848" y="128012"/>
                  </a:lnTo>
                  <a:lnTo>
                    <a:pt x="40661" y="126506"/>
                  </a:lnTo>
                  <a:lnTo>
                    <a:pt x="48191" y="123494"/>
                  </a:lnTo>
                  <a:lnTo>
                    <a:pt x="53462" y="116717"/>
                  </a:lnTo>
                  <a:lnTo>
                    <a:pt x="115207" y="45933"/>
                  </a:lnTo>
                  <a:lnTo>
                    <a:pt x="276612" y="45933"/>
                  </a:lnTo>
                  <a:lnTo>
                    <a:pt x="260316" y="19284"/>
                  </a:lnTo>
                  <a:lnTo>
                    <a:pt x="210531" y="19284"/>
                  </a:lnTo>
                  <a:lnTo>
                    <a:pt x="170928" y="17413"/>
                  </a:lnTo>
                  <a:lnTo>
                    <a:pt x="133585" y="9471"/>
                  </a:lnTo>
                  <a:lnTo>
                    <a:pt x="96382" y="753"/>
                  </a:lnTo>
                  <a:lnTo>
                    <a:pt x="95629" y="753"/>
                  </a:lnTo>
                  <a:lnTo>
                    <a:pt x="92617" y="0"/>
                  </a:lnTo>
                  <a:close/>
                </a:path>
                <a:path w="318769" h="177164">
                  <a:moveTo>
                    <a:pt x="254510" y="9789"/>
                  </a:moveTo>
                  <a:lnTo>
                    <a:pt x="210531" y="19284"/>
                  </a:lnTo>
                  <a:lnTo>
                    <a:pt x="260316" y="19284"/>
                  </a:lnTo>
                  <a:lnTo>
                    <a:pt x="254510" y="978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id="{E76823BC-2523-263A-148A-0E21A8E1C621}"/>
              </a:ext>
            </a:extLst>
          </p:cNvPr>
          <p:cNvSpPr txBox="1"/>
          <p:nvPr/>
        </p:nvSpPr>
        <p:spPr>
          <a:xfrm>
            <a:off x="1670997" y="3044368"/>
            <a:ext cx="9907562" cy="775853"/>
          </a:xfrm>
          <a:prstGeom prst="rect">
            <a:avLst/>
          </a:prstGeom>
        </p:spPr>
        <p:txBody>
          <a:bodyPr vert="horz" wrap="square" lIns="0" tIns="4445" rIns="0" bIns="0" rtlCol="0" anchor="t">
            <a:spAutoFit/>
          </a:bodyPr>
          <a:lstStyle/>
          <a:p>
            <a:pPr marL="12700" marR="304800">
              <a:lnSpc>
                <a:spcPct val="102000"/>
              </a:lnSpc>
              <a:spcBef>
                <a:spcPts val="35"/>
              </a:spcBef>
            </a:pPr>
            <a:r>
              <a:rPr sz="2500" dirty="0">
                <a:latin typeface="Calibri"/>
                <a:cs typeface="Calibri"/>
              </a:rPr>
              <a:t>Os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contratos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estão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disponíveis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</a:t>
            </a:r>
            <a:r>
              <a:rPr sz="25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site</a:t>
            </a:r>
            <a:r>
              <a:rPr sz="25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</a:t>
            </a:r>
            <a:r>
              <a:rPr sz="25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nstituto</a:t>
            </a:r>
            <a:r>
              <a:rPr sz="25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item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Acesso</a:t>
            </a:r>
            <a:r>
              <a:rPr sz="25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à </a:t>
            </a:r>
            <a:r>
              <a:rPr sz="25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Informação:</a:t>
            </a:r>
            <a:r>
              <a:rPr sz="25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5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lang="pt-BR" sz="25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ontratos</a:t>
            </a:r>
            <a:r>
              <a:rPr sz="25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25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5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lang="pt-BR" sz="25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onvênios.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F4FF3E-66A1-7276-8376-31468D9DB2DE}"/>
              </a:ext>
            </a:extLst>
          </p:cNvPr>
          <p:cNvSpPr txBox="1"/>
          <p:nvPr/>
        </p:nvSpPr>
        <p:spPr>
          <a:xfrm>
            <a:off x="1667220" y="4540786"/>
            <a:ext cx="927069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500">
                <a:latin typeface="Calibri"/>
              </a:rPr>
              <a:t>Os contratos são acompanhados por seus respectivos fiscais pela entrega dos serviços e pela área de contratos.</a:t>
            </a:r>
            <a:r>
              <a:rPr lang="pt-BR" sz="2500">
                <a:latin typeface="Calibri"/>
                <a:ea typeface="Calibri"/>
                <a:cs typeface="Calibri"/>
              </a:rPr>
              <a:t>​</a:t>
            </a:r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1484375"/>
            <a:ext cx="10951845" cy="751840"/>
          </a:xfrm>
          <a:custGeom>
            <a:avLst/>
            <a:gdLst/>
            <a:ahLst/>
            <a:cxnLst/>
            <a:rect l="l" t="t" r="r" b="b"/>
            <a:pathLst>
              <a:path w="10951845" h="751839">
                <a:moveTo>
                  <a:pt x="10876280" y="0"/>
                </a:moveTo>
                <a:lnTo>
                  <a:pt x="75133" y="0"/>
                </a:lnTo>
                <a:lnTo>
                  <a:pt x="45889" y="5907"/>
                </a:lnTo>
                <a:lnTo>
                  <a:pt x="22007" y="22018"/>
                </a:lnTo>
                <a:lnTo>
                  <a:pt x="5904" y="45916"/>
                </a:lnTo>
                <a:lnTo>
                  <a:pt x="0" y="75184"/>
                </a:lnTo>
                <a:lnTo>
                  <a:pt x="0" y="676148"/>
                </a:lnTo>
                <a:lnTo>
                  <a:pt x="5904" y="705415"/>
                </a:lnTo>
                <a:lnTo>
                  <a:pt x="22007" y="729313"/>
                </a:lnTo>
                <a:lnTo>
                  <a:pt x="45889" y="745424"/>
                </a:lnTo>
                <a:lnTo>
                  <a:pt x="75133" y="751332"/>
                </a:lnTo>
                <a:lnTo>
                  <a:pt x="10876280" y="751332"/>
                </a:lnTo>
                <a:lnTo>
                  <a:pt x="10905547" y="745424"/>
                </a:lnTo>
                <a:lnTo>
                  <a:pt x="10929445" y="729313"/>
                </a:lnTo>
                <a:lnTo>
                  <a:pt x="10945556" y="705415"/>
                </a:lnTo>
                <a:lnTo>
                  <a:pt x="10951464" y="676148"/>
                </a:lnTo>
                <a:lnTo>
                  <a:pt x="10951464" y="75184"/>
                </a:lnTo>
                <a:lnTo>
                  <a:pt x="10945556" y="45916"/>
                </a:lnTo>
                <a:lnTo>
                  <a:pt x="10929445" y="22018"/>
                </a:lnTo>
                <a:lnTo>
                  <a:pt x="10905547" y="5907"/>
                </a:lnTo>
                <a:lnTo>
                  <a:pt x="1087628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687" y="247445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ReqWeb</a:t>
            </a:r>
            <a:r>
              <a:rPr lang="pt-BR"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200" spc="-1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1426" y="1631137"/>
            <a:ext cx="7665974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Sistema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pt-BR" sz="2400" spc="-55" dirty="0">
                <a:latin typeface="Calibri"/>
                <a:cs typeface="Calibri"/>
              </a:rPr>
              <a:t>implantado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pt-BR" sz="2400" spc="-45" dirty="0">
                <a:latin typeface="Calibri"/>
                <a:cs typeface="Calibri"/>
              </a:rPr>
              <a:t>em</a:t>
            </a:r>
            <a:r>
              <a:rPr lang="pt-BR" sz="2400" dirty="0">
                <a:latin typeface="Calibri"/>
                <a:cs typeface="Calibri"/>
              </a:rPr>
              <a:t> </a:t>
            </a:r>
            <a:r>
              <a:rPr sz="2400" dirty="0">
                <a:latin typeface="Calibri"/>
                <a:cs typeface="Calibri"/>
              </a:rPr>
              <a:t>25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err="1">
                <a:latin typeface="Calibri"/>
                <a:cs typeface="Calibri"/>
              </a:rPr>
              <a:t>junho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2023</a:t>
            </a:r>
            <a:r>
              <a:rPr lang="pt-BR" sz="2400" spc="-10" dirty="0">
                <a:latin typeface="Calibri"/>
                <a:cs typeface="Calibri"/>
              </a:rPr>
              <a:t>.</a:t>
            </a:r>
            <a:endParaRPr lang="pt-BR"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70468" y="1566269"/>
            <a:ext cx="560070" cy="560070"/>
            <a:chOff x="1170468" y="1566269"/>
            <a:chExt cx="560070" cy="560070"/>
          </a:xfrm>
        </p:grpSpPr>
        <p:sp>
          <p:nvSpPr>
            <p:cNvPr id="10" name="object 10"/>
            <p:cNvSpPr/>
            <p:nvPr/>
          </p:nvSpPr>
          <p:spPr>
            <a:xfrm>
              <a:off x="1312799" y="1619533"/>
              <a:ext cx="275590" cy="453390"/>
            </a:xfrm>
            <a:custGeom>
              <a:avLst/>
              <a:gdLst/>
              <a:ahLst/>
              <a:cxnLst/>
              <a:rect l="l" t="t" r="r" b="b"/>
              <a:pathLst>
                <a:path w="275590" h="453389">
                  <a:moveTo>
                    <a:pt x="145703" y="0"/>
                  </a:moveTo>
                  <a:lnTo>
                    <a:pt x="0" y="0"/>
                  </a:lnTo>
                  <a:lnTo>
                    <a:pt x="0" y="16189"/>
                  </a:lnTo>
                  <a:lnTo>
                    <a:pt x="129514" y="16189"/>
                  </a:lnTo>
                  <a:lnTo>
                    <a:pt x="129514" y="218562"/>
                  </a:lnTo>
                  <a:lnTo>
                    <a:pt x="0" y="218562"/>
                  </a:lnTo>
                  <a:lnTo>
                    <a:pt x="0" y="234752"/>
                  </a:lnTo>
                  <a:lnTo>
                    <a:pt x="129514" y="234752"/>
                  </a:lnTo>
                  <a:lnTo>
                    <a:pt x="129514" y="437124"/>
                  </a:lnTo>
                  <a:lnTo>
                    <a:pt x="0" y="437124"/>
                  </a:lnTo>
                  <a:lnTo>
                    <a:pt x="0" y="453314"/>
                  </a:lnTo>
                  <a:lnTo>
                    <a:pt x="145703" y="453314"/>
                  </a:lnTo>
                  <a:lnTo>
                    <a:pt x="145703" y="234752"/>
                  </a:lnTo>
                  <a:lnTo>
                    <a:pt x="275217" y="234752"/>
                  </a:lnTo>
                  <a:lnTo>
                    <a:pt x="275217" y="218562"/>
                  </a:lnTo>
                  <a:lnTo>
                    <a:pt x="145703" y="218562"/>
                  </a:lnTo>
                  <a:lnTo>
                    <a:pt x="1457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2799" y="1619533"/>
              <a:ext cx="275590" cy="453390"/>
            </a:xfrm>
            <a:custGeom>
              <a:avLst/>
              <a:gdLst/>
              <a:ahLst/>
              <a:cxnLst/>
              <a:rect l="l" t="t" r="r" b="b"/>
              <a:pathLst>
                <a:path w="275590" h="453389">
                  <a:moveTo>
                    <a:pt x="275217" y="218562"/>
                  </a:moveTo>
                  <a:lnTo>
                    <a:pt x="145703" y="218562"/>
                  </a:lnTo>
                  <a:lnTo>
                    <a:pt x="145703" y="0"/>
                  </a:lnTo>
                  <a:lnTo>
                    <a:pt x="0" y="0"/>
                  </a:lnTo>
                  <a:lnTo>
                    <a:pt x="0" y="16189"/>
                  </a:lnTo>
                  <a:lnTo>
                    <a:pt x="129514" y="16189"/>
                  </a:lnTo>
                  <a:lnTo>
                    <a:pt x="129514" y="218562"/>
                  </a:lnTo>
                  <a:lnTo>
                    <a:pt x="0" y="218562"/>
                  </a:lnTo>
                  <a:lnTo>
                    <a:pt x="0" y="234752"/>
                  </a:lnTo>
                  <a:lnTo>
                    <a:pt x="129514" y="234752"/>
                  </a:lnTo>
                  <a:lnTo>
                    <a:pt x="129514" y="437124"/>
                  </a:lnTo>
                  <a:lnTo>
                    <a:pt x="0" y="437124"/>
                  </a:lnTo>
                  <a:lnTo>
                    <a:pt x="0" y="453314"/>
                  </a:lnTo>
                  <a:lnTo>
                    <a:pt x="145703" y="453314"/>
                  </a:lnTo>
                  <a:lnTo>
                    <a:pt x="145703" y="234752"/>
                  </a:lnTo>
                  <a:lnTo>
                    <a:pt x="275217" y="234752"/>
                  </a:lnTo>
                  <a:lnTo>
                    <a:pt x="275217" y="218562"/>
                  </a:lnTo>
                  <a:close/>
                </a:path>
              </a:pathLst>
            </a:custGeom>
            <a:ln w="944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68" y="1566269"/>
              <a:ext cx="122768" cy="122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468" y="1784804"/>
              <a:ext cx="122768" cy="1227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68" y="2003367"/>
              <a:ext cx="122768" cy="122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7579" y="1784804"/>
              <a:ext cx="122768" cy="12277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51687" y="2747772"/>
            <a:ext cx="10951845" cy="1074420"/>
            <a:chOff x="551687" y="2747772"/>
            <a:chExt cx="10951845" cy="1074420"/>
          </a:xfrm>
        </p:grpSpPr>
        <p:sp>
          <p:nvSpPr>
            <p:cNvPr id="17" name="object 17"/>
            <p:cNvSpPr/>
            <p:nvPr/>
          </p:nvSpPr>
          <p:spPr>
            <a:xfrm>
              <a:off x="551687" y="2747772"/>
              <a:ext cx="10951845" cy="1074420"/>
            </a:xfrm>
            <a:custGeom>
              <a:avLst/>
              <a:gdLst/>
              <a:ahLst/>
              <a:cxnLst/>
              <a:rect l="l" t="t" r="r" b="b"/>
              <a:pathLst>
                <a:path w="10951845" h="1074420">
                  <a:moveTo>
                    <a:pt x="10844021" y="0"/>
                  </a:moveTo>
                  <a:lnTo>
                    <a:pt x="107442" y="0"/>
                  </a:lnTo>
                  <a:lnTo>
                    <a:pt x="65622" y="8447"/>
                  </a:lnTo>
                  <a:lnTo>
                    <a:pt x="31470" y="31480"/>
                  </a:lnTo>
                  <a:lnTo>
                    <a:pt x="8443" y="65633"/>
                  </a:lnTo>
                  <a:lnTo>
                    <a:pt x="0" y="107441"/>
                  </a:lnTo>
                  <a:lnTo>
                    <a:pt x="0" y="966977"/>
                  </a:lnTo>
                  <a:lnTo>
                    <a:pt x="8443" y="1008786"/>
                  </a:lnTo>
                  <a:lnTo>
                    <a:pt x="31470" y="1042939"/>
                  </a:lnTo>
                  <a:lnTo>
                    <a:pt x="65622" y="1065972"/>
                  </a:lnTo>
                  <a:lnTo>
                    <a:pt x="107442" y="1074420"/>
                  </a:lnTo>
                  <a:lnTo>
                    <a:pt x="10844021" y="1074420"/>
                  </a:lnTo>
                  <a:lnTo>
                    <a:pt x="10885830" y="1065972"/>
                  </a:lnTo>
                  <a:lnTo>
                    <a:pt x="10919983" y="1042939"/>
                  </a:lnTo>
                  <a:lnTo>
                    <a:pt x="10943016" y="1008786"/>
                  </a:lnTo>
                  <a:lnTo>
                    <a:pt x="10951464" y="966977"/>
                  </a:lnTo>
                  <a:lnTo>
                    <a:pt x="10951464" y="107441"/>
                  </a:lnTo>
                  <a:lnTo>
                    <a:pt x="10943016" y="65633"/>
                  </a:lnTo>
                  <a:lnTo>
                    <a:pt x="10919983" y="31480"/>
                  </a:lnTo>
                  <a:lnTo>
                    <a:pt x="10885830" y="8447"/>
                  </a:lnTo>
                  <a:lnTo>
                    <a:pt x="10844021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9626" y="3045374"/>
              <a:ext cx="173355" cy="172720"/>
            </a:xfrm>
            <a:custGeom>
              <a:avLst/>
              <a:gdLst/>
              <a:ahLst/>
              <a:cxnLst/>
              <a:rect l="l" t="t" r="r" b="b"/>
              <a:pathLst>
                <a:path w="173355" h="172719">
                  <a:moveTo>
                    <a:pt x="86416" y="0"/>
                  </a:moveTo>
                  <a:lnTo>
                    <a:pt x="0" y="86242"/>
                  </a:lnTo>
                  <a:lnTo>
                    <a:pt x="86416" y="172491"/>
                  </a:lnTo>
                  <a:lnTo>
                    <a:pt x="108068" y="150883"/>
                  </a:lnTo>
                  <a:lnTo>
                    <a:pt x="86416" y="150883"/>
                  </a:lnTo>
                  <a:lnTo>
                    <a:pt x="21645" y="86242"/>
                  </a:lnTo>
                  <a:lnTo>
                    <a:pt x="86416" y="21602"/>
                  </a:lnTo>
                  <a:lnTo>
                    <a:pt x="108063" y="21602"/>
                  </a:lnTo>
                  <a:lnTo>
                    <a:pt x="86416" y="0"/>
                  </a:lnTo>
                  <a:close/>
                </a:path>
                <a:path w="173355" h="172719">
                  <a:moveTo>
                    <a:pt x="108063" y="21602"/>
                  </a:moveTo>
                  <a:lnTo>
                    <a:pt x="86416" y="21602"/>
                  </a:lnTo>
                  <a:lnTo>
                    <a:pt x="151193" y="86242"/>
                  </a:lnTo>
                  <a:lnTo>
                    <a:pt x="86416" y="150883"/>
                  </a:lnTo>
                  <a:lnTo>
                    <a:pt x="108068" y="150883"/>
                  </a:lnTo>
                  <a:lnTo>
                    <a:pt x="172839" y="86242"/>
                  </a:lnTo>
                  <a:lnTo>
                    <a:pt x="108063" y="2160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9626" y="3045374"/>
              <a:ext cx="173355" cy="172720"/>
            </a:xfrm>
            <a:custGeom>
              <a:avLst/>
              <a:gdLst/>
              <a:ahLst/>
              <a:cxnLst/>
              <a:rect l="l" t="t" r="r" b="b"/>
              <a:pathLst>
                <a:path w="173355" h="172719">
                  <a:moveTo>
                    <a:pt x="0" y="86242"/>
                  </a:moveTo>
                  <a:lnTo>
                    <a:pt x="86416" y="172491"/>
                  </a:lnTo>
                  <a:lnTo>
                    <a:pt x="172839" y="86242"/>
                  </a:lnTo>
                  <a:lnTo>
                    <a:pt x="86416" y="0"/>
                  </a:lnTo>
                  <a:lnTo>
                    <a:pt x="0" y="86242"/>
                  </a:lnTo>
                  <a:close/>
                </a:path>
                <a:path w="173355" h="172719">
                  <a:moveTo>
                    <a:pt x="86416" y="150883"/>
                  </a:moveTo>
                  <a:lnTo>
                    <a:pt x="21645" y="86242"/>
                  </a:lnTo>
                  <a:lnTo>
                    <a:pt x="86416" y="21602"/>
                  </a:lnTo>
                  <a:lnTo>
                    <a:pt x="151193" y="86242"/>
                  </a:lnTo>
                  <a:lnTo>
                    <a:pt x="86416" y="150883"/>
                  </a:lnTo>
                  <a:close/>
                </a:path>
              </a:pathLst>
            </a:custGeom>
            <a:ln w="892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8729" y="305521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76553" y="0"/>
                  </a:moveTo>
                  <a:lnTo>
                    <a:pt x="46720" y="6028"/>
                  </a:lnTo>
                  <a:lnTo>
                    <a:pt x="22405" y="22404"/>
                  </a:lnTo>
                  <a:lnTo>
                    <a:pt x="6013" y="46677"/>
                  </a:lnTo>
                  <a:lnTo>
                    <a:pt x="0" y="76399"/>
                  </a:lnTo>
                  <a:lnTo>
                    <a:pt x="6016" y="106139"/>
                  </a:lnTo>
                  <a:lnTo>
                    <a:pt x="22423" y="130424"/>
                  </a:lnTo>
                  <a:lnTo>
                    <a:pt x="46756" y="146796"/>
                  </a:lnTo>
                  <a:lnTo>
                    <a:pt x="76553" y="152799"/>
                  </a:lnTo>
                  <a:lnTo>
                    <a:pt x="106353" y="146796"/>
                  </a:lnTo>
                  <a:lnTo>
                    <a:pt x="120140" y="137519"/>
                  </a:lnTo>
                  <a:lnTo>
                    <a:pt x="76553" y="137519"/>
                  </a:lnTo>
                  <a:lnTo>
                    <a:pt x="52714" y="132716"/>
                  </a:lnTo>
                  <a:lnTo>
                    <a:pt x="33248" y="119618"/>
                  </a:lnTo>
                  <a:lnTo>
                    <a:pt x="20123" y="100190"/>
                  </a:lnTo>
                  <a:lnTo>
                    <a:pt x="15310" y="76399"/>
                  </a:lnTo>
                  <a:lnTo>
                    <a:pt x="20123" y="52609"/>
                  </a:lnTo>
                  <a:lnTo>
                    <a:pt x="33248" y="33181"/>
                  </a:lnTo>
                  <a:lnTo>
                    <a:pt x="52714" y="20083"/>
                  </a:lnTo>
                  <a:lnTo>
                    <a:pt x="76553" y="15279"/>
                  </a:lnTo>
                  <a:lnTo>
                    <a:pt x="120080" y="15280"/>
                  </a:lnTo>
                  <a:lnTo>
                    <a:pt x="106339" y="6028"/>
                  </a:lnTo>
                  <a:lnTo>
                    <a:pt x="76553" y="0"/>
                  </a:lnTo>
                  <a:close/>
                </a:path>
                <a:path w="153669" h="153035">
                  <a:moveTo>
                    <a:pt x="120080" y="15280"/>
                  </a:moveTo>
                  <a:lnTo>
                    <a:pt x="76553" y="15279"/>
                  </a:lnTo>
                  <a:lnTo>
                    <a:pt x="100392" y="20083"/>
                  </a:lnTo>
                  <a:lnTo>
                    <a:pt x="119859" y="33181"/>
                  </a:lnTo>
                  <a:lnTo>
                    <a:pt x="132983" y="52609"/>
                  </a:lnTo>
                  <a:lnTo>
                    <a:pt x="137796" y="76399"/>
                  </a:lnTo>
                  <a:lnTo>
                    <a:pt x="132958" y="100190"/>
                  </a:lnTo>
                  <a:lnTo>
                    <a:pt x="119811" y="119618"/>
                  </a:lnTo>
                  <a:lnTo>
                    <a:pt x="103760" y="130424"/>
                  </a:lnTo>
                  <a:lnTo>
                    <a:pt x="100293" y="132716"/>
                  </a:lnTo>
                  <a:lnTo>
                    <a:pt x="76553" y="137519"/>
                  </a:lnTo>
                  <a:lnTo>
                    <a:pt x="120140" y="137519"/>
                  </a:lnTo>
                  <a:lnTo>
                    <a:pt x="130686" y="130424"/>
                  </a:lnTo>
                  <a:lnTo>
                    <a:pt x="147091" y="106139"/>
                  </a:lnTo>
                  <a:lnTo>
                    <a:pt x="153107" y="76399"/>
                  </a:lnTo>
                  <a:lnTo>
                    <a:pt x="147070" y="46677"/>
                  </a:lnTo>
                  <a:lnTo>
                    <a:pt x="130662" y="22404"/>
                  </a:lnTo>
                  <a:lnTo>
                    <a:pt x="120080" y="1528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8729" y="305521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76553" y="0"/>
                  </a:moveTo>
                  <a:lnTo>
                    <a:pt x="46756" y="6004"/>
                  </a:lnTo>
                  <a:lnTo>
                    <a:pt x="22423" y="22377"/>
                  </a:lnTo>
                  <a:lnTo>
                    <a:pt x="6016" y="46662"/>
                  </a:lnTo>
                  <a:lnTo>
                    <a:pt x="0" y="76399"/>
                  </a:lnTo>
                  <a:lnTo>
                    <a:pt x="6016" y="106139"/>
                  </a:lnTo>
                  <a:lnTo>
                    <a:pt x="22423" y="130424"/>
                  </a:lnTo>
                  <a:lnTo>
                    <a:pt x="46756" y="146796"/>
                  </a:lnTo>
                  <a:lnTo>
                    <a:pt x="76553" y="152799"/>
                  </a:lnTo>
                  <a:lnTo>
                    <a:pt x="106353" y="146796"/>
                  </a:lnTo>
                  <a:lnTo>
                    <a:pt x="130686" y="130424"/>
                  </a:lnTo>
                  <a:lnTo>
                    <a:pt x="147091" y="106139"/>
                  </a:lnTo>
                  <a:lnTo>
                    <a:pt x="153107" y="76399"/>
                  </a:lnTo>
                  <a:lnTo>
                    <a:pt x="147070" y="46677"/>
                  </a:lnTo>
                  <a:lnTo>
                    <a:pt x="130662" y="22404"/>
                  </a:lnTo>
                  <a:lnTo>
                    <a:pt x="106339" y="6028"/>
                  </a:lnTo>
                  <a:lnTo>
                    <a:pt x="76553" y="0"/>
                  </a:lnTo>
                  <a:close/>
                </a:path>
                <a:path w="153669" h="153035">
                  <a:moveTo>
                    <a:pt x="76553" y="137519"/>
                  </a:moveTo>
                  <a:lnTo>
                    <a:pt x="52714" y="132716"/>
                  </a:lnTo>
                  <a:lnTo>
                    <a:pt x="33248" y="119618"/>
                  </a:lnTo>
                  <a:lnTo>
                    <a:pt x="20123" y="100190"/>
                  </a:lnTo>
                  <a:lnTo>
                    <a:pt x="15310" y="76399"/>
                  </a:lnTo>
                  <a:lnTo>
                    <a:pt x="20123" y="52609"/>
                  </a:lnTo>
                  <a:lnTo>
                    <a:pt x="33248" y="33181"/>
                  </a:lnTo>
                  <a:lnTo>
                    <a:pt x="52714" y="20083"/>
                  </a:lnTo>
                  <a:lnTo>
                    <a:pt x="76553" y="15279"/>
                  </a:lnTo>
                  <a:lnTo>
                    <a:pt x="100392" y="20083"/>
                  </a:lnTo>
                  <a:lnTo>
                    <a:pt x="119859" y="33181"/>
                  </a:lnTo>
                  <a:lnTo>
                    <a:pt x="132983" y="52609"/>
                  </a:lnTo>
                  <a:lnTo>
                    <a:pt x="137796" y="76399"/>
                  </a:lnTo>
                  <a:lnTo>
                    <a:pt x="132965" y="100180"/>
                  </a:lnTo>
                  <a:lnTo>
                    <a:pt x="119840" y="119599"/>
                  </a:lnTo>
                  <a:lnTo>
                    <a:pt x="100381" y="132698"/>
                  </a:lnTo>
                  <a:lnTo>
                    <a:pt x="76553" y="137519"/>
                  </a:lnTo>
                  <a:close/>
                </a:path>
              </a:pathLst>
            </a:custGeom>
            <a:ln w="892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8531" y="342957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76553" y="0"/>
                  </a:moveTo>
                  <a:lnTo>
                    <a:pt x="46771" y="6028"/>
                  </a:lnTo>
                  <a:lnTo>
                    <a:pt x="22449" y="22404"/>
                  </a:lnTo>
                  <a:lnTo>
                    <a:pt x="6040" y="46677"/>
                  </a:lnTo>
                  <a:lnTo>
                    <a:pt x="0" y="76399"/>
                  </a:lnTo>
                  <a:lnTo>
                    <a:pt x="6016" y="106139"/>
                  </a:lnTo>
                  <a:lnTo>
                    <a:pt x="22423" y="130424"/>
                  </a:lnTo>
                  <a:lnTo>
                    <a:pt x="46756" y="146796"/>
                  </a:lnTo>
                  <a:lnTo>
                    <a:pt x="76553" y="152799"/>
                  </a:lnTo>
                  <a:lnTo>
                    <a:pt x="106353" y="146796"/>
                  </a:lnTo>
                  <a:lnTo>
                    <a:pt x="120140" y="137519"/>
                  </a:lnTo>
                  <a:lnTo>
                    <a:pt x="76553" y="137519"/>
                  </a:lnTo>
                  <a:lnTo>
                    <a:pt x="52714" y="132716"/>
                  </a:lnTo>
                  <a:lnTo>
                    <a:pt x="33248" y="119618"/>
                  </a:lnTo>
                  <a:lnTo>
                    <a:pt x="20123" y="100190"/>
                  </a:lnTo>
                  <a:lnTo>
                    <a:pt x="15310" y="76399"/>
                  </a:lnTo>
                  <a:lnTo>
                    <a:pt x="20142" y="52622"/>
                  </a:lnTo>
                  <a:lnTo>
                    <a:pt x="33269" y="33202"/>
                  </a:lnTo>
                  <a:lnTo>
                    <a:pt x="52728" y="20101"/>
                  </a:lnTo>
                  <a:lnTo>
                    <a:pt x="76553" y="15279"/>
                  </a:lnTo>
                  <a:lnTo>
                    <a:pt x="120138" y="15280"/>
                  </a:lnTo>
                  <a:lnTo>
                    <a:pt x="106389" y="6028"/>
                  </a:lnTo>
                  <a:lnTo>
                    <a:pt x="76553" y="0"/>
                  </a:lnTo>
                  <a:close/>
                </a:path>
                <a:path w="153669" h="153035">
                  <a:moveTo>
                    <a:pt x="120138" y="15280"/>
                  </a:moveTo>
                  <a:lnTo>
                    <a:pt x="76553" y="15279"/>
                  </a:lnTo>
                  <a:lnTo>
                    <a:pt x="100420" y="20101"/>
                  </a:lnTo>
                  <a:lnTo>
                    <a:pt x="119873" y="33202"/>
                  </a:lnTo>
                  <a:lnTo>
                    <a:pt x="132986" y="52622"/>
                  </a:lnTo>
                  <a:lnTo>
                    <a:pt x="137796" y="76399"/>
                  </a:lnTo>
                  <a:lnTo>
                    <a:pt x="132983" y="100190"/>
                  </a:lnTo>
                  <a:lnTo>
                    <a:pt x="119859" y="119618"/>
                  </a:lnTo>
                  <a:lnTo>
                    <a:pt x="100392" y="132716"/>
                  </a:lnTo>
                  <a:lnTo>
                    <a:pt x="76553" y="137519"/>
                  </a:lnTo>
                  <a:lnTo>
                    <a:pt x="120140" y="137519"/>
                  </a:lnTo>
                  <a:lnTo>
                    <a:pt x="130686" y="130424"/>
                  </a:lnTo>
                  <a:lnTo>
                    <a:pt x="147091" y="106139"/>
                  </a:lnTo>
                  <a:lnTo>
                    <a:pt x="153107" y="76399"/>
                  </a:lnTo>
                  <a:lnTo>
                    <a:pt x="147094" y="46677"/>
                  </a:lnTo>
                  <a:lnTo>
                    <a:pt x="130704" y="22404"/>
                  </a:lnTo>
                  <a:lnTo>
                    <a:pt x="120138" y="1528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8531" y="342957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0" y="76399"/>
                  </a:moveTo>
                  <a:lnTo>
                    <a:pt x="6016" y="106139"/>
                  </a:lnTo>
                  <a:lnTo>
                    <a:pt x="22423" y="130424"/>
                  </a:lnTo>
                  <a:lnTo>
                    <a:pt x="46756" y="146796"/>
                  </a:lnTo>
                  <a:lnTo>
                    <a:pt x="76553" y="152799"/>
                  </a:lnTo>
                  <a:lnTo>
                    <a:pt x="106353" y="146796"/>
                  </a:lnTo>
                  <a:lnTo>
                    <a:pt x="130686" y="130424"/>
                  </a:lnTo>
                  <a:lnTo>
                    <a:pt x="147091" y="106139"/>
                  </a:lnTo>
                  <a:lnTo>
                    <a:pt x="153107" y="76399"/>
                  </a:lnTo>
                  <a:lnTo>
                    <a:pt x="147091" y="46662"/>
                  </a:lnTo>
                  <a:lnTo>
                    <a:pt x="130686" y="22378"/>
                  </a:lnTo>
                  <a:lnTo>
                    <a:pt x="106353" y="6004"/>
                  </a:lnTo>
                  <a:lnTo>
                    <a:pt x="76553" y="0"/>
                  </a:lnTo>
                  <a:lnTo>
                    <a:pt x="46771" y="6028"/>
                  </a:lnTo>
                  <a:lnTo>
                    <a:pt x="22449" y="22404"/>
                  </a:lnTo>
                  <a:lnTo>
                    <a:pt x="6040" y="46677"/>
                  </a:lnTo>
                  <a:lnTo>
                    <a:pt x="0" y="76399"/>
                  </a:lnTo>
                  <a:close/>
                </a:path>
                <a:path w="153669" h="153035">
                  <a:moveTo>
                    <a:pt x="76553" y="15279"/>
                  </a:moveTo>
                  <a:lnTo>
                    <a:pt x="100392" y="20083"/>
                  </a:lnTo>
                  <a:lnTo>
                    <a:pt x="119859" y="33181"/>
                  </a:lnTo>
                  <a:lnTo>
                    <a:pt x="132983" y="52609"/>
                  </a:lnTo>
                  <a:lnTo>
                    <a:pt x="137796" y="76399"/>
                  </a:lnTo>
                  <a:lnTo>
                    <a:pt x="132983" y="100190"/>
                  </a:lnTo>
                  <a:lnTo>
                    <a:pt x="119859" y="119618"/>
                  </a:lnTo>
                  <a:lnTo>
                    <a:pt x="100392" y="132716"/>
                  </a:lnTo>
                  <a:lnTo>
                    <a:pt x="76553" y="137519"/>
                  </a:lnTo>
                  <a:lnTo>
                    <a:pt x="52714" y="132716"/>
                  </a:lnTo>
                  <a:lnTo>
                    <a:pt x="33248" y="119618"/>
                  </a:lnTo>
                  <a:lnTo>
                    <a:pt x="20123" y="100190"/>
                  </a:lnTo>
                  <a:lnTo>
                    <a:pt x="15310" y="76399"/>
                  </a:lnTo>
                  <a:lnTo>
                    <a:pt x="20142" y="52622"/>
                  </a:lnTo>
                  <a:lnTo>
                    <a:pt x="33269" y="33202"/>
                  </a:lnTo>
                  <a:lnTo>
                    <a:pt x="52728" y="20101"/>
                  </a:lnTo>
                  <a:lnTo>
                    <a:pt x="76553" y="15279"/>
                  </a:lnTo>
                  <a:close/>
                </a:path>
              </a:pathLst>
            </a:custGeom>
            <a:ln w="892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8729" y="342957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153107" y="0"/>
                  </a:moveTo>
                  <a:lnTo>
                    <a:pt x="0" y="0"/>
                  </a:lnTo>
                  <a:lnTo>
                    <a:pt x="0" y="152799"/>
                  </a:lnTo>
                  <a:lnTo>
                    <a:pt x="153107" y="152799"/>
                  </a:lnTo>
                  <a:lnTo>
                    <a:pt x="153107" y="137519"/>
                  </a:lnTo>
                  <a:lnTo>
                    <a:pt x="15310" y="137519"/>
                  </a:lnTo>
                  <a:lnTo>
                    <a:pt x="15310" y="15279"/>
                  </a:lnTo>
                  <a:lnTo>
                    <a:pt x="153107" y="15280"/>
                  </a:lnTo>
                  <a:lnTo>
                    <a:pt x="153107" y="0"/>
                  </a:lnTo>
                  <a:close/>
                </a:path>
                <a:path w="153669" h="153035">
                  <a:moveTo>
                    <a:pt x="153107" y="15280"/>
                  </a:moveTo>
                  <a:lnTo>
                    <a:pt x="137796" y="15280"/>
                  </a:lnTo>
                  <a:lnTo>
                    <a:pt x="137796" y="137519"/>
                  </a:lnTo>
                  <a:lnTo>
                    <a:pt x="153107" y="137519"/>
                  </a:lnTo>
                  <a:lnTo>
                    <a:pt x="153107" y="1528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8729" y="3429576"/>
              <a:ext cx="153670" cy="153035"/>
            </a:xfrm>
            <a:custGeom>
              <a:avLst/>
              <a:gdLst/>
              <a:ahLst/>
              <a:cxnLst/>
              <a:rect l="l" t="t" r="r" b="b"/>
              <a:pathLst>
                <a:path w="153669" h="153035">
                  <a:moveTo>
                    <a:pt x="0" y="152799"/>
                  </a:moveTo>
                  <a:lnTo>
                    <a:pt x="153107" y="152799"/>
                  </a:lnTo>
                  <a:lnTo>
                    <a:pt x="153107" y="0"/>
                  </a:lnTo>
                  <a:lnTo>
                    <a:pt x="0" y="0"/>
                  </a:lnTo>
                  <a:lnTo>
                    <a:pt x="0" y="152799"/>
                  </a:lnTo>
                  <a:close/>
                </a:path>
                <a:path w="153669" h="153035">
                  <a:moveTo>
                    <a:pt x="15310" y="15279"/>
                  </a:moveTo>
                  <a:lnTo>
                    <a:pt x="137796" y="15280"/>
                  </a:lnTo>
                  <a:lnTo>
                    <a:pt x="137796" y="137519"/>
                  </a:lnTo>
                  <a:lnTo>
                    <a:pt x="15310" y="137519"/>
                  </a:lnTo>
                  <a:lnTo>
                    <a:pt x="15310" y="15279"/>
                  </a:lnTo>
                  <a:close/>
                </a:path>
              </a:pathLst>
            </a:custGeom>
            <a:ln w="892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8534" y="3238576"/>
              <a:ext cx="93345" cy="176530"/>
            </a:xfrm>
            <a:custGeom>
              <a:avLst/>
              <a:gdLst/>
              <a:ahLst/>
              <a:cxnLst/>
              <a:rect l="l" t="t" r="r" b="b"/>
              <a:pathLst>
                <a:path w="93344" h="176529">
                  <a:moveTo>
                    <a:pt x="50780" y="0"/>
                  </a:moveTo>
                  <a:lnTo>
                    <a:pt x="46551" y="0"/>
                  </a:lnTo>
                  <a:lnTo>
                    <a:pt x="42327" y="0"/>
                  </a:lnTo>
                  <a:lnTo>
                    <a:pt x="38895" y="3418"/>
                  </a:lnTo>
                  <a:lnTo>
                    <a:pt x="38895" y="149635"/>
                  </a:lnTo>
                  <a:lnTo>
                    <a:pt x="10647" y="121545"/>
                  </a:lnTo>
                  <a:lnTo>
                    <a:pt x="5798" y="121635"/>
                  </a:lnTo>
                  <a:lnTo>
                    <a:pt x="0" y="127626"/>
                  </a:lnTo>
                  <a:lnTo>
                    <a:pt x="0" y="132324"/>
                  </a:lnTo>
                  <a:lnTo>
                    <a:pt x="44133" y="176464"/>
                  </a:lnTo>
                  <a:lnTo>
                    <a:pt x="48975" y="176464"/>
                  </a:lnTo>
                  <a:lnTo>
                    <a:pt x="93178" y="132248"/>
                  </a:lnTo>
                  <a:lnTo>
                    <a:pt x="93095" y="127409"/>
                  </a:lnTo>
                  <a:lnTo>
                    <a:pt x="87086" y="121622"/>
                  </a:lnTo>
                  <a:lnTo>
                    <a:pt x="82384" y="121622"/>
                  </a:lnTo>
                  <a:lnTo>
                    <a:pt x="54206" y="149635"/>
                  </a:lnTo>
                  <a:lnTo>
                    <a:pt x="54206" y="3418"/>
                  </a:lnTo>
                  <a:lnTo>
                    <a:pt x="507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8534" y="3238576"/>
              <a:ext cx="93345" cy="176530"/>
            </a:xfrm>
            <a:custGeom>
              <a:avLst/>
              <a:gdLst/>
              <a:ahLst/>
              <a:cxnLst/>
              <a:rect l="l" t="t" r="r" b="b"/>
              <a:pathLst>
                <a:path w="93344" h="176529">
                  <a:moveTo>
                    <a:pt x="46551" y="0"/>
                  </a:moveTo>
                  <a:lnTo>
                    <a:pt x="42327" y="0"/>
                  </a:lnTo>
                  <a:lnTo>
                    <a:pt x="38895" y="3418"/>
                  </a:lnTo>
                  <a:lnTo>
                    <a:pt x="38895" y="7639"/>
                  </a:lnTo>
                  <a:lnTo>
                    <a:pt x="38895" y="149635"/>
                  </a:lnTo>
                  <a:lnTo>
                    <a:pt x="13690" y="124480"/>
                  </a:lnTo>
                  <a:lnTo>
                    <a:pt x="10647" y="121545"/>
                  </a:lnTo>
                  <a:lnTo>
                    <a:pt x="5798" y="121635"/>
                  </a:lnTo>
                  <a:lnTo>
                    <a:pt x="2864" y="124665"/>
                  </a:lnTo>
                  <a:lnTo>
                    <a:pt x="0" y="127626"/>
                  </a:lnTo>
                  <a:lnTo>
                    <a:pt x="0" y="132324"/>
                  </a:lnTo>
                  <a:lnTo>
                    <a:pt x="2864" y="135285"/>
                  </a:lnTo>
                  <a:lnTo>
                    <a:pt x="41141" y="173485"/>
                  </a:lnTo>
                  <a:lnTo>
                    <a:pt x="44133" y="176464"/>
                  </a:lnTo>
                  <a:lnTo>
                    <a:pt x="48975" y="176464"/>
                  </a:lnTo>
                  <a:lnTo>
                    <a:pt x="51967" y="173485"/>
                  </a:lnTo>
                  <a:lnTo>
                    <a:pt x="90244" y="135285"/>
                  </a:lnTo>
                  <a:lnTo>
                    <a:pt x="93178" y="132248"/>
                  </a:lnTo>
                  <a:lnTo>
                    <a:pt x="93095" y="127409"/>
                  </a:lnTo>
                  <a:lnTo>
                    <a:pt x="90052" y="124480"/>
                  </a:lnTo>
                  <a:lnTo>
                    <a:pt x="87086" y="121622"/>
                  </a:lnTo>
                  <a:lnTo>
                    <a:pt x="82384" y="121622"/>
                  </a:lnTo>
                  <a:lnTo>
                    <a:pt x="79418" y="124480"/>
                  </a:lnTo>
                  <a:lnTo>
                    <a:pt x="54206" y="149635"/>
                  </a:lnTo>
                  <a:lnTo>
                    <a:pt x="54206" y="7639"/>
                  </a:lnTo>
                  <a:lnTo>
                    <a:pt x="54206" y="3418"/>
                  </a:lnTo>
                  <a:lnTo>
                    <a:pt x="50780" y="0"/>
                  </a:lnTo>
                  <a:lnTo>
                    <a:pt x="46551" y="0"/>
                  </a:lnTo>
                  <a:close/>
                </a:path>
              </a:pathLst>
            </a:custGeom>
            <a:ln w="892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4803" y="3085082"/>
              <a:ext cx="161925" cy="93345"/>
            </a:xfrm>
            <a:custGeom>
              <a:avLst/>
              <a:gdLst/>
              <a:ahLst/>
              <a:cxnLst/>
              <a:rect l="l" t="t" r="r" b="b"/>
              <a:pathLst>
                <a:path w="161925" h="93344">
                  <a:moveTo>
                    <a:pt x="117203" y="0"/>
                  </a:moveTo>
                  <a:lnTo>
                    <a:pt x="112355" y="89"/>
                  </a:lnTo>
                  <a:lnTo>
                    <a:pt x="106556" y="6080"/>
                  </a:lnTo>
                  <a:lnTo>
                    <a:pt x="106556" y="10778"/>
                  </a:lnTo>
                  <a:lnTo>
                    <a:pt x="134632" y="38893"/>
                  </a:lnTo>
                  <a:lnTo>
                    <a:pt x="3432" y="38893"/>
                  </a:lnTo>
                  <a:lnTo>
                    <a:pt x="0" y="42312"/>
                  </a:lnTo>
                  <a:lnTo>
                    <a:pt x="0" y="50754"/>
                  </a:lnTo>
                  <a:lnTo>
                    <a:pt x="3432" y="54173"/>
                  </a:lnTo>
                  <a:lnTo>
                    <a:pt x="134632" y="54173"/>
                  </a:lnTo>
                  <a:lnTo>
                    <a:pt x="106377" y="82263"/>
                  </a:lnTo>
                  <a:lnTo>
                    <a:pt x="106294" y="87102"/>
                  </a:lnTo>
                  <a:lnTo>
                    <a:pt x="112170" y="93169"/>
                  </a:lnTo>
                  <a:lnTo>
                    <a:pt x="117018" y="93258"/>
                  </a:lnTo>
                  <a:lnTo>
                    <a:pt x="161509" y="48953"/>
                  </a:lnTo>
                  <a:lnTo>
                    <a:pt x="161509" y="44114"/>
                  </a:lnTo>
                  <a:lnTo>
                    <a:pt x="158523" y="41135"/>
                  </a:lnTo>
                  <a:lnTo>
                    <a:pt x="1172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4803" y="3085082"/>
              <a:ext cx="161925" cy="93345"/>
            </a:xfrm>
            <a:custGeom>
              <a:avLst/>
              <a:gdLst/>
              <a:ahLst/>
              <a:cxnLst/>
              <a:rect l="l" t="t" r="r" b="b"/>
              <a:pathLst>
                <a:path w="161925" h="93344">
                  <a:moveTo>
                    <a:pt x="158523" y="41135"/>
                  </a:moveTo>
                  <a:lnTo>
                    <a:pt x="120246" y="2935"/>
                  </a:lnTo>
                  <a:lnTo>
                    <a:pt x="117203" y="0"/>
                  </a:lnTo>
                  <a:lnTo>
                    <a:pt x="112355" y="89"/>
                  </a:lnTo>
                  <a:lnTo>
                    <a:pt x="109420" y="3119"/>
                  </a:lnTo>
                  <a:lnTo>
                    <a:pt x="106556" y="6080"/>
                  </a:lnTo>
                  <a:lnTo>
                    <a:pt x="106556" y="10778"/>
                  </a:lnTo>
                  <a:lnTo>
                    <a:pt x="109420" y="13739"/>
                  </a:lnTo>
                  <a:lnTo>
                    <a:pt x="134632" y="38893"/>
                  </a:lnTo>
                  <a:lnTo>
                    <a:pt x="7655" y="38893"/>
                  </a:lnTo>
                  <a:lnTo>
                    <a:pt x="3432" y="38893"/>
                  </a:lnTo>
                  <a:lnTo>
                    <a:pt x="0" y="42312"/>
                  </a:lnTo>
                  <a:lnTo>
                    <a:pt x="0" y="46533"/>
                  </a:lnTo>
                  <a:lnTo>
                    <a:pt x="0" y="50754"/>
                  </a:lnTo>
                  <a:lnTo>
                    <a:pt x="3432" y="54173"/>
                  </a:lnTo>
                  <a:lnTo>
                    <a:pt x="7655" y="54173"/>
                  </a:lnTo>
                  <a:lnTo>
                    <a:pt x="134632" y="54173"/>
                  </a:lnTo>
                  <a:lnTo>
                    <a:pt x="109420" y="79334"/>
                  </a:lnTo>
                  <a:lnTo>
                    <a:pt x="106377" y="82263"/>
                  </a:lnTo>
                  <a:lnTo>
                    <a:pt x="106294" y="87102"/>
                  </a:lnTo>
                  <a:lnTo>
                    <a:pt x="109235" y="90139"/>
                  </a:lnTo>
                  <a:lnTo>
                    <a:pt x="112170" y="93169"/>
                  </a:lnTo>
                  <a:lnTo>
                    <a:pt x="117018" y="93258"/>
                  </a:lnTo>
                  <a:lnTo>
                    <a:pt x="120055" y="90323"/>
                  </a:lnTo>
                  <a:lnTo>
                    <a:pt x="120182" y="90202"/>
                  </a:lnTo>
                  <a:lnTo>
                    <a:pt x="158523" y="51939"/>
                  </a:lnTo>
                  <a:lnTo>
                    <a:pt x="161509" y="48953"/>
                  </a:lnTo>
                  <a:lnTo>
                    <a:pt x="161509" y="44114"/>
                  </a:lnTo>
                  <a:lnTo>
                    <a:pt x="158523" y="41135"/>
                  </a:lnTo>
                  <a:close/>
                </a:path>
              </a:pathLst>
            </a:custGeom>
            <a:ln w="891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36407" y="3459257"/>
              <a:ext cx="169545" cy="93980"/>
            </a:xfrm>
            <a:custGeom>
              <a:avLst/>
              <a:gdLst/>
              <a:ahLst/>
              <a:cxnLst/>
              <a:rect l="l" t="t" r="r" b="b"/>
              <a:pathLst>
                <a:path w="169544" h="93979">
                  <a:moveTo>
                    <a:pt x="49338" y="82"/>
                  </a:moveTo>
                  <a:lnTo>
                    <a:pt x="44490" y="0"/>
                  </a:lnTo>
                  <a:lnTo>
                    <a:pt x="0" y="44299"/>
                  </a:lnTo>
                  <a:lnTo>
                    <a:pt x="0" y="49137"/>
                  </a:lnTo>
                  <a:lnTo>
                    <a:pt x="44196" y="93354"/>
                  </a:lnTo>
                  <a:lnTo>
                    <a:pt x="49045" y="93443"/>
                  </a:lnTo>
                  <a:lnTo>
                    <a:pt x="55131" y="87579"/>
                  </a:lnTo>
                  <a:lnTo>
                    <a:pt x="55214" y="82741"/>
                  </a:lnTo>
                  <a:lnTo>
                    <a:pt x="26876" y="54358"/>
                  </a:lnTo>
                  <a:lnTo>
                    <a:pt x="165732" y="54358"/>
                  </a:lnTo>
                  <a:lnTo>
                    <a:pt x="169158" y="50939"/>
                  </a:lnTo>
                  <a:lnTo>
                    <a:pt x="169158" y="46718"/>
                  </a:lnTo>
                  <a:lnTo>
                    <a:pt x="169158" y="42497"/>
                  </a:lnTo>
                  <a:lnTo>
                    <a:pt x="165732" y="39078"/>
                  </a:lnTo>
                  <a:lnTo>
                    <a:pt x="26876" y="39078"/>
                  </a:lnTo>
                  <a:lnTo>
                    <a:pt x="55131" y="10988"/>
                  </a:lnTo>
                  <a:lnTo>
                    <a:pt x="55214" y="6156"/>
                  </a:lnTo>
                  <a:lnTo>
                    <a:pt x="49338" y="8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6407" y="3459257"/>
              <a:ext cx="169545" cy="93980"/>
            </a:xfrm>
            <a:custGeom>
              <a:avLst/>
              <a:gdLst/>
              <a:ahLst/>
              <a:cxnLst/>
              <a:rect l="l" t="t" r="r" b="b"/>
              <a:pathLst>
                <a:path w="169544" h="93979">
                  <a:moveTo>
                    <a:pt x="169158" y="46718"/>
                  </a:moveTo>
                  <a:lnTo>
                    <a:pt x="169158" y="42497"/>
                  </a:lnTo>
                  <a:lnTo>
                    <a:pt x="165732" y="39078"/>
                  </a:lnTo>
                  <a:lnTo>
                    <a:pt x="161502" y="39078"/>
                  </a:lnTo>
                  <a:lnTo>
                    <a:pt x="26876" y="39078"/>
                  </a:lnTo>
                  <a:lnTo>
                    <a:pt x="52088" y="13923"/>
                  </a:lnTo>
                  <a:lnTo>
                    <a:pt x="55131" y="10988"/>
                  </a:lnTo>
                  <a:lnTo>
                    <a:pt x="55214" y="6156"/>
                  </a:lnTo>
                  <a:lnTo>
                    <a:pt x="52273" y="3119"/>
                  </a:lnTo>
                  <a:lnTo>
                    <a:pt x="49338" y="82"/>
                  </a:lnTo>
                  <a:lnTo>
                    <a:pt x="44490" y="0"/>
                  </a:lnTo>
                  <a:lnTo>
                    <a:pt x="41453" y="2928"/>
                  </a:lnTo>
                  <a:lnTo>
                    <a:pt x="41326" y="3055"/>
                  </a:lnTo>
                  <a:lnTo>
                    <a:pt x="2985" y="41319"/>
                  </a:lnTo>
                  <a:lnTo>
                    <a:pt x="0" y="44299"/>
                  </a:lnTo>
                  <a:lnTo>
                    <a:pt x="0" y="49137"/>
                  </a:lnTo>
                  <a:lnTo>
                    <a:pt x="2985" y="52123"/>
                  </a:lnTo>
                  <a:lnTo>
                    <a:pt x="41262" y="90323"/>
                  </a:lnTo>
                  <a:lnTo>
                    <a:pt x="44196" y="93354"/>
                  </a:lnTo>
                  <a:lnTo>
                    <a:pt x="49045" y="93443"/>
                  </a:lnTo>
                  <a:lnTo>
                    <a:pt x="52088" y="90508"/>
                  </a:lnTo>
                  <a:lnTo>
                    <a:pt x="55131" y="87579"/>
                  </a:lnTo>
                  <a:lnTo>
                    <a:pt x="55214" y="82741"/>
                  </a:lnTo>
                  <a:lnTo>
                    <a:pt x="52273" y="79704"/>
                  </a:lnTo>
                  <a:lnTo>
                    <a:pt x="52152" y="79576"/>
                  </a:lnTo>
                  <a:lnTo>
                    <a:pt x="26876" y="54358"/>
                  </a:lnTo>
                  <a:lnTo>
                    <a:pt x="161502" y="54358"/>
                  </a:lnTo>
                  <a:lnTo>
                    <a:pt x="165732" y="54358"/>
                  </a:lnTo>
                  <a:lnTo>
                    <a:pt x="169158" y="50939"/>
                  </a:lnTo>
                  <a:lnTo>
                    <a:pt x="169158" y="46718"/>
                  </a:lnTo>
                  <a:close/>
                </a:path>
              </a:pathLst>
            </a:custGeom>
            <a:ln w="891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551687" y="4299202"/>
            <a:ext cx="10951845" cy="1164871"/>
          </a:xfrm>
          <a:custGeom>
            <a:avLst/>
            <a:gdLst/>
            <a:ahLst/>
            <a:cxnLst/>
            <a:rect l="l" t="t" r="r" b="b"/>
            <a:pathLst>
              <a:path w="10951845" h="1074420">
                <a:moveTo>
                  <a:pt x="10844021" y="0"/>
                </a:moveTo>
                <a:lnTo>
                  <a:pt x="107442" y="0"/>
                </a:lnTo>
                <a:lnTo>
                  <a:pt x="65622" y="8447"/>
                </a:lnTo>
                <a:lnTo>
                  <a:pt x="31470" y="31480"/>
                </a:lnTo>
                <a:lnTo>
                  <a:pt x="8443" y="65633"/>
                </a:lnTo>
                <a:lnTo>
                  <a:pt x="0" y="107442"/>
                </a:lnTo>
                <a:lnTo>
                  <a:pt x="0" y="966978"/>
                </a:lnTo>
                <a:lnTo>
                  <a:pt x="8443" y="1008786"/>
                </a:lnTo>
                <a:lnTo>
                  <a:pt x="31470" y="1042939"/>
                </a:lnTo>
                <a:lnTo>
                  <a:pt x="65622" y="1065972"/>
                </a:lnTo>
                <a:lnTo>
                  <a:pt x="107442" y="1074420"/>
                </a:lnTo>
                <a:lnTo>
                  <a:pt x="10844021" y="1074420"/>
                </a:lnTo>
                <a:lnTo>
                  <a:pt x="10885830" y="1065972"/>
                </a:lnTo>
                <a:lnTo>
                  <a:pt x="10919983" y="1042939"/>
                </a:lnTo>
                <a:lnTo>
                  <a:pt x="10943016" y="1008786"/>
                </a:lnTo>
                <a:lnTo>
                  <a:pt x="10951464" y="966978"/>
                </a:lnTo>
                <a:lnTo>
                  <a:pt x="10951464" y="107442"/>
                </a:lnTo>
                <a:lnTo>
                  <a:pt x="10943016" y="65633"/>
                </a:lnTo>
                <a:lnTo>
                  <a:pt x="10919983" y="31480"/>
                </a:lnTo>
                <a:lnTo>
                  <a:pt x="10885830" y="8447"/>
                </a:lnTo>
                <a:lnTo>
                  <a:pt x="10844021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35246" y="2814631"/>
            <a:ext cx="9492106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448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Simplificando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fluxos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trabalho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diminuindo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tempo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execução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dos </a:t>
            </a:r>
            <a:r>
              <a:rPr sz="2400" spc="-10" err="1">
                <a:latin typeface="Calibri"/>
                <a:cs typeface="Calibri"/>
              </a:rPr>
              <a:t>processos</a:t>
            </a:r>
            <a:r>
              <a:rPr lang="pt-BR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>
                <a:latin typeface="Calibri"/>
                <a:cs typeface="Calibri"/>
              </a:rPr>
              <a:t>De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janeiro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junho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202</a:t>
            </a:r>
            <a:r>
              <a:rPr lang="pt-BR" sz="2400">
                <a:latin typeface="Calibri"/>
                <a:cs typeface="Calibri"/>
              </a:rPr>
              <a:t>5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média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dias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até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finalização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da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entrega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>
                <a:latin typeface="Calibri"/>
                <a:cs typeface="Calibri"/>
              </a:rPr>
              <a:t>documentos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para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solicitação</a:t>
            </a:r>
            <a:r>
              <a:rPr sz="2400" b="1" spc="-9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sz="2400" b="1" spc="-45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pensão</a:t>
            </a:r>
            <a:r>
              <a:rPr sz="2400" b="1" spc="-5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>
                <a:latin typeface="Calibri"/>
                <a:cs typeface="Calibri"/>
              </a:rPr>
              <a:t>é de </a:t>
            </a: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21 dias</a:t>
            </a:r>
            <a:r>
              <a:rPr lang="pt-BR" sz="2400">
                <a:latin typeface="Calibri"/>
                <a:cs typeface="Calibri"/>
              </a:rPr>
              <a:t>, mantendo-se regular.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25073" y="4512935"/>
            <a:ext cx="650875" cy="651510"/>
            <a:chOff x="1125073" y="4512935"/>
            <a:chExt cx="650875" cy="651510"/>
          </a:xfrm>
        </p:grpSpPr>
        <p:sp>
          <p:nvSpPr>
            <p:cNvPr id="35" name="object 35"/>
            <p:cNvSpPr/>
            <p:nvPr/>
          </p:nvSpPr>
          <p:spPr>
            <a:xfrm>
              <a:off x="1218044" y="4659859"/>
              <a:ext cx="549910" cy="357505"/>
            </a:xfrm>
            <a:custGeom>
              <a:avLst/>
              <a:gdLst/>
              <a:ahLst/>
              <a:cxnLst/>
              <a:rect l="l" t="t" r="r" b="b"/>
              <a:pathLst>
                <a:path w="549910" h="357504">
                  <a:moveTo>
                    <a:pt x="13310" y="0"/>
                  </a:moveTo>
                  <a:lnTo>
                    <a:pt x="0" y="13311"/>
                  </a:lnTo>
                  <a:lnTo>
                    <a:pt x="147005" y="160329"/>
                  </a:lnTo>
                  <a:lnTo>
                    <a:pt x="197095" y="113775"/>
                  </a:lnTo>
                  <a:lnTo>
                    <a:pt x="254134" y="169185"/>
                  </a:lnTo>
                  <a:lnTo>
                    <a:pt x="310396" y="225449"/>
                  </a:lnTo>
                  <a:lnTo>
                    <a:pt x="360392" y="181319"/>
                  </a:lnTo>
                  <a:lnTo>
                    <a:pt x="517421" y="338589"/>
                  </a:lnTo>
                  <a:lnTo>
                    <a:pt x="437110" y="338589"/>
                  </a:lnTo>
                  <a:lnTo>
                    <a:pt x="437110" y="357415"/>
                  </a:lnTo>
                  <a:lnTo>
                    <a:pt x="549808" y="357415"/>
                  </a:lnTo>
                  <a:lnTo>
                    <a:pt x="549808" y="244486"/>
                  </a:lnTo>
                  <a:lnTo>
                    <a:pt x="530983" y="244486"/>
                  </a:lnTo>
                  <a:lnTo>
                    <a:pt x="530818" y="325176"/>
                  </a:lnTo>
                  <a:lnTo>
                    <a:pt x="361199" y="155536"/>
                  </a:lnTo>
                  <a:lnTo>
                    <a:pt x="311196" y="199658"/>
                  </a:lnTo>
                  <a:lnTo>
                    <a:pt x="197416" y="87804"/>
                  </a:lnTo>
                  <a:lnTo>
                    <a:pt x="147531" y="134177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8044" y="4659859"/>
              <a:ext cx="549910" cy="357505"/>
            </a:xfrm>
            <a:custGeom>
              <a:avLst/>
              <a:gdLst/>
              <a:ahLst/>
              <a:cxnLst/>
              <a:rect l="l" t="t" r="r" b="b"/>
              <a:pathLst>
                <a:path w="549910" h="357504">
                  <a:moveTo>
                    <a:pt x="530983" y="244486"/>
                  </a:moveTo>
                  <a:lnTo>
                    <a:pt x="530983" y="325106"/>
                  </a:lnTo>
                  <a:lnTo>
                    <a:pt x="361199" y="155536"/>
                  </a:lnTo>
                  <a:lnTo>
                    <a:pt x="311196" y="199658"/>
                  </a:lnTo>
                  <a:lnTo>
                    <a:pt x="267366" y="155811"/>
                  </a:lnTo>
                  <a:lnTo>
                    <a:pt x="197416" y="87804"/>
                  </a:lnTo>
                  <a:lnTo>
                    <a:pt x="147531" y="134177"/>
                  </a:lnTo>
                  <a:lnTo>
                    <a:pt x="13310" y="0"/>
                  </a:lnTo>
                  <a:lnTo>
                    <a:pt x="0" y="13311"/>
                  </a:lnTo>
                  <a:lnTo>
                    <a:pt x="147005" y="160329"/>
                  </a:lnTo>
                  <a:lnTo>
                    <a:pt x="197095" y="113775"/>
                  </a:lnTo>
                  <a:lnTo>
                    <a:pt x="254134" y="169185"/>
                  </a:lnTo>
                  <a:lnTo>
                    <a:pt x="310396" y="225449"/>
                  </a:lnTo>
                  <a:lnTo>
                    <a:pt x="360392" y="181319"/>
                  </a:lnTo>
                  <a:lnTo>
                    <a:pt x="517484" y="338425"/>
                  </a:lnTo>
                  <a:lnTo>
                    <a:pt x="517484" y="338558"/>
                  </a:lnTo>
                  <a:lnTo>
                    <a:pt x="437110" y="338589"/>
                  </a:lnTo>
                  <a:lnTo>
                    <a:pt x="437110" y="357415"/>
                  </a:lnTo>
                  <a:lnTo>
                    <a:pt x="549808" y="357415"/>
                  </a:lnTo>
                  <a:lnTo>
                    <a:pt x="549808" y="244486"/>
                  </a:lnTo>
                  <a:lnTo>
                    <a:pt x="530983" y="244486"/>
                  </a:lnTo>
                  <a:close/>
                </a:path>
              </a:pathLst>
            </a:custGeom>
            <a:ln w="10981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30554" y="4518405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79">
                  <a:moveTo>
                    <a:pt x="639775" y="621030"/>
                  </a:moveTo>
                  <a:lnTo>
                    <a:pt x="18834" y="621030"/>
                  </a:lnTo>
                  <a:lnTo>
                    <a:pt x="18834" y="0"/>
                  </a:lnTo>
                  <a:lnTo>
                    <a:pt x="0" y="0"/>
                  </a:lnTo>
                  <a:lnTo>
                    <a:pt x="0" y="621030"/>
                  </a:lnTo>
                  <a:lnTo>
                    <a:pt x="0" y="640080"/>
                  </a:lnTo>
                  <a:lnTo>
                    <a:pt x="639775" y="640080"/>
                  </a:lnTo>
                  <a:lnTo>
                    <a:pt x="639775" y="621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30564" y="451842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79">
                  <a:moveTo>
                    <a:pt x="639774" y="640062"/>
                  </a:moveTo>
                  <a:lnTo>
                    <a:pt x="0" y="640062"/>
                  </a:lnTo>
                  <a:lnTo>
                    <a:pt x="0" y="0"/>
                  </a:lnTo>
                  <a:lnTo>
                    <a:pt x="18824" y="0"/>
                  </a:lnTo>
                  <a:lnTo>
                    <a:pt x="18824" y="621236"/>
                  </a:lnTo>
                  <a:lnTo>
                    <a:pt x="639774" y="621237"/>
                  </a:lnTo>
                  <a:lnTo>
                    <a:pt x="639774" y="640062"/>
                  </a:lnTo>
                  <a:close/>
                </a:path>
              </a:pathLst>
            </a:custGeom>
            <a:ln w="10981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endParaRPr spc="-25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D849-3D3F-EE94-4B09-2499711ED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FCF637F2-2A7C-4D60-99FE-3EDF18279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687" y="247445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ReqWeb</a:t>
            </a:r>
            <a:r>
              <a:rPr lang="pt-BR"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200" spc="-1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58A01DF6-529D-F4E7-48B2-732EBE53999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endParaRPr spc="-25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DCDE866-4827-A13F-B0EF-940966DC0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960287"/>
              </p:ext>
            </p:extLst>
          </p:nvPr>
        </p:nvGraphicFramePr>
        <p:xfrm>
          <a:off x="3048000" y="1355725"/>
          <a:ext cx="6498566" cy="456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10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1007" y="311709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pt-BR"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sz="42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6908" y="1007363"/>
            <a:ext cx="11215370" cy="1213485"/>
            <a:chOff x="406908" y="1007363"/>
            <a:chExt cx="11215370" cy="1213485"/>
          </a:xfrm>
        </p:grpSpPr>
        <p:sp>
          <p:nvSpPr>
            <p:cNvPr id="11" name="object 11"/>
            <p:cNvSpPr/>
            <p:nvPr/>
          </p:nvSpPr>
          <p:spPr>
            <a:xfrm>
              <a:off x="406908" y="1042415"/>
              <a:ext cx="11215370" cy="1143000"/>
            </a:xfrm>
            <a:custGeom>
              <a:avLst/>
              <a:gdLst/>
              <a:ahLst/>
              <a:cxnLst/>
              <a:rect l="l" t="t" r="r" b="b"/>
              <a:pathLst>
                <a:path w="11215370" h="1143000">
                  <a:moveTo>
                    <a:pt x="11100816" y="0"/>
                  </a:moveTo>
                  <a:lnTo>
                    <a:pt x="114300" y="0"/>
                  </a:ln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0" y="1028700"/>
                  </a:lnTo>
                  <a:lnTo>
                    <a:pt x="8981" y="1073187"/>
                  </a:lnTo>
                  <a:lnTo>
                    <a:pt x="33475" y="1109519"/>
                  </a:lnTo>
                  <a:lnTo>
                    <a:pt x="69806" y="1134016"/>
                  </a:lnTo>
                  <a:lnTo>
                    <a:pt x="114300" y="1143000"/>
                  </a:lnTo>
                  <a:lnTo>
                    <a:pt x="11100816" y="1143000"/>
                  </a:lnTo>
                  <a:lnTo>
                    <a:pt x="11145303" y="1134016"/>
                  </a:lnTo>
                  <a:lnTo>
                    <a:pt x="11181635" y="1109519"/>
                  </a:lnTo>
                  <a:lnTo>
                    <a:pt x="11206132" y="1073187"/>
                  </a:lnTo>
                  <a:lnTo>
                    <a:pt x="11215116" y="1028700"/>
                  </a:lnTo>
                  <a:lnTo>
                    <a:pt x="11215116" y="114300"/>
                  </a:lnTo>
                  <a:lnTo>
                    <a:pt x="11206132" y="69812"/>
                  </a:lnTo>
                  <a:lnTo>
                    <a:pt x="11181635" y="33480"/>
                  </a:lnTo>
                  <a:lnTo>
                    <a:pt x="11145303" y="8983"/>
                  </a:lnTo>
                  <a:lnTo>
                    <a:pt x="11100816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1007363"/>
              <a:ext cx="1213104" cy="1213103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endParaRPr spc="-25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C935931-DDD1-CFE4-07D5-D687F0DB5319}"/>
              </a:ext>
            </a:extLst>
          </p:cNvPr>
          <p:cNvSpPr txBox="1"/>
          <p:nvPr/>
        </p:nvSpPr>
        <p:spPr>
          <a:xfrm>
            <a:off x="1546450" y="1152249"/>
            <a:ext cx="1007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+mn-lt"/>
              </a:rPr>
              <a:t>Em outubro de 2024, o IPREM passou por processo de auditoria pela entidade ICQ-Brasil para renovação da certificação, e, como resultado não só manteve o nível II como </a:t>
            </a:r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atingiu o nível III</a:t>
            </a:r>
            <a:r>
              <a:rPr lang="pt-BR">
                <a:latin typeface="+mn-lt"/>
              </a:rPr>
              <a:t>, demonstrando a adoção e evolução de boas práticas de gestão previdenciária. 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A178B710-2DE2-DB82-0B92-3BA25730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18" y="2238557"/>
            <a:ext cx="3230970" cy="402793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1CF2503F-85FB-6B00-0042-E0170B94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251148"/>
            <a:ext cx="3093036" cy="4002752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4979709-2FD2-35BD-566A-C009C8B29636}"/>
              </a:ext>
            </a:extLst>
          </p:cNvPr>
          <p:cNvSpPr/>
          <p:nvPr/>
        </p:nvSpPr>
        <p:spPr>
          <a:xfrm>
            <a:off x="5454315" y="3910262"/>
            <a:ext cx="1092868" cy="872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C0CD-CFDA-AF19-7C1E-5B3388BA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CDF2AE83-EB50-A2B3-C2C4-606F3B4F1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07" y="311709"/>
            <a:ext cx="80569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pt-BR"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sz="42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0E0F7CC3-5FDC-9347-065E-FB5E8E590D9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endParaRPr spc="-25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1F7A2A-B25B-2F36-2130-2B2FBD610F3F}"/>
              </a:ext>
            </a:extLst>
          </p:cNvPr>
          <p:cNvSpPr txBox="1"/>
          <p:nvPr/>
        </p:nvSpPr>
        <p:spPr>
          <a:xfrm>
            <a:off x="611007" y="1280298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>
                <a:solidFill>
                  <a:srgbClr val="332B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Implantação de </a:t>
            </a:r>
            <a:r>
              <a:rPr lang="pt-BR" sz="2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boas práticas de gestão</a:t>
            </a:r>
            <a:r>
              <a:rPr lang="pt-BR" sz="2400" b="0" i="0">
                <a:solidFill>
                  <a:srgbClr val="332B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contribuindo para </a:t>
            </a:r>
            <a:r>
              <a:rPr lang="pt-BR" sz="2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modernização</a:t>
            </a:r>
            <a:r>
              <a:rPr lang="pt-BR" sz="2400" b="0" i="0">
                <a:solidFill>
                  <a:srgbClr val="332B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2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profissionalização </a:t>
            </a:r>
            <a:r>
              <a:rPr lang="pt-BR" sz="2400" b="0" i="0">
                <a:solidFill>
                  <a:srgbClr val="332B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RPPS, estabelecendo padrões de atividades dentro dos pilares:</a:t>
            </a:r>
            <a:endParaRPr lang="pt-BR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ontrole interno: estratégias para melhorar a eficiência da sua empresa -  Cirius Quality">
            <a:extLst>
              <a:ext uri="{FF2B5EF4-FFF2-40B4-BE49-F238E27FC236}">
                <a16:creationId xmlns:a16="http://schemas.microsoft.com/office/drawing/2014/main" id="{59090958-173B-9517-4B8D-876EC23D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60729"/>
            <a:ext cx="2514600" cy="17430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vernança Corporativa: A Base para o Sucesso Sustentável das Empresas">
            <a:extLst>
              <a:ext uri="{FF2B5EF4-FFF2-40B4-BE49-F238E27FC236}">
                <a16:creationId xmlns:a16="http://schemas.microsoft.com/office/drawing/2014/main" id="{D39AA244-A2F0-E719-A694-7037FA4A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2674"/>
            <a:ext cx="2667000" cy="18813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ducação Previdenciária – Notícias Unisinos">
            <a:extLst>
              <a:ext uri="{FF2B5EF4-FFF2-40B4-BE49-F238E27FC236}">
                <a16:creationId xmlns:a16="http://schemas.microsoft.com/office/drawing/2014/main" id="{AF717836-3751-C45D-A9C8-1FE31845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421370"/>
            <a:ext cx="2628900" cy="17430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6AF0B21-FC5E-1405-A288-DB6A8A30BE32}"/>
              </a:ext>
            </a:extLst>
          </p:cNvPr>
          <p:cNvSpPr txBox="1"/>
          <p:nvPr/>
        </p:nvSpPr>
        <p:spPr>
          <a:xfrm>
            <a:off x="1162050" y="4274465"/>
            <a:ext cx="2362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>
                <a:solidFill>
                  <a:srgbClr val="332B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 Interno</a:t>
            </a:r>
            <a:endParaRPr lang="pt-B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5D42E52-5977-32C3-E6DE-7C89682E904E}"/>
              </a:ext>
            </a:extLst>
          </p:cNvPr>
          <p:cNvSpPr txBox="1"/>
          <p:nvPr/>
        </p:nvSpPr>
        <p:spPr>
          <a:xfrm>
            <a:off x="4648200" y="2971800"/>
            <a:ext cx="28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>
                <a:solidFill>
                  <a:srgbClr val="332B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Governança Corporativa </a:t>
            </a:r>
            <a:endParaRPr lang="pt-B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13B1364-7DA9-1CF1-0007-D8DC3FDE41CC}"/>
              </a:ext>
            </a:extLst>
          </p:cNvPr>
          <p:cNvSpPr txBox="1"/>
          <p:nvPr/>
        </p:nvSpPr>
        <p:spPr>
          <a:xfrm>
            <a:off x="8229600" y="4274465"/>
            <a:ext cx="28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>
                <a:solidFill>
                  <a:srgbClr val="332B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Previdenciária</a:t>
            </a:r>
            <a:endParaRPr lang="pt-B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02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8E2D-422C-0A7C-A545-09EDE8174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87EC998-2737-E121-0966-0DBCF71D14AF}"/>
              </a:ext>
            </a:extLst>
          </p:cNvPr>
          <p:cNvSpPr/>
          <p:nvPr/>
        </p:nvSpPr>
        <p:spPr>
          <a:xfrm>
            <a:off x="1219200" y="2362459"/>
            <a:ext cx="9982200" cy="1905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2E50086-DEEA-E15B-9719-651055BAD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304800"/>
            <a:ext cx="95250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0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0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0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 Diálogo com os Segurados e Sociedade</a:t>
            </a:r>
            <a:endParaRPr sz="30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473219-FAC3-4C2F-D3E5-87DCE9ACADDB}"/>
              </a:ext>
            </a:extLst>
          </p:cNvPr>
          <p:cNvSpPr txBox="1"/>
          <p:nvPr/>
        </p:nvSpPr>
        <p:spPr>
          <a:xfrm>
            <a:off x="1171575" y="1371302"/>
            <a:ext cx="1036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+mn-lt"/>
              </a:rPr>
              <a:t>As ações de diálogo com os segurados e a sociedade deverão contemplar, conforme o nível de certificação: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86967B-8A45-5599-9324-D064828343ED}"/>
              </a:ext>
            </a:extLst>
          </p:cNvPr>
          <p:cNvSpPr txBox="1"/>
          <p:nvPr/>
        </p:nvSpPr>
        <p:spPr>
          <a:xfrm>
            <a:off x="1190625" y="2391630"/>
            <a:ext cx="9829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Nível III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Seminários dirigidos aos segurados, com conhecimentos básicos sobre as </a:t>
            </a:r>
            <a:r>
              <a:rPr lang="pt-BR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regras de acesso aos benefícios previdenciários</a:t>
            </a: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Ações </a:t>
            </a:r>
            <a:r>
              <a:rPr lang="pt-BR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preparatórias para a aposentadoria </a:t>
            </a: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 os segurados; 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Ações de conscientização sobre a vida </a:t>
            </a:r>
            <a:r>
              <a:rPr lang="pt-BR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após a aposentadoria </a:t>
            </a: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o envelhecimento ativo com os segurados. </a:t>
            </a:r>
          </a:p>
        </p:txBody>
      </p:sp>
    </p:spTree>
    <p:extLst>
      <p:ext uri="{BB962C8B-B14F-4D97-AF65-F5344CB8AC3E}">
        <p14:creationId xmlns:p14="http://schemas.microsoft.com/office/powerpoint/2010/main" val="262492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C0D5-48B4-C550-BF1F-443CE80C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07C94AB1-F53F-9641-7A80-46F7EBAD4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06" y="311709"/>
            <a:ext cx="876159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 Diálogo</a:t>
            </a:r>
            <a:endParaRPr sz="42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6C9168-2120-E66E-CBBD-CAB93958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6461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3866FF-A051-EA3B-516F-116935F8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9" y="1143000"/>
            <a:ext cx="3581400" cy="49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E613DE-CB54-D786-C66D-A4509EA5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29" y="1143000"/>
            <a:ext cx="3608185" cy="49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2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E6B4-EF5D-5DDC-E7BF-D98A6229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5C14D693-B6D5-9B5A-A411-FA4D58A5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06" y="311709"/>
            <a:ext cx="876159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 Diálogo</a:t>
            </a:r>
            <a:endParaRPr sz="42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2E2F79-19E3-758E-F6F1-B9E7C21F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7773"/>
            <a:ext cx="3338512" cy="47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3C14A68-9EA6-E542-0F29-E389B3C5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064682"/>
            <a:ext cx="3338512" cy="4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109" y="228600"/>
            <a:ext cx="8056930" cy="713656"/>
          </a:xfrm>
          <a:prstGeom prst="rect">
            <a:avLst/>
          </a:prstGeom>
        </p:spPr>
        <p:txBody>
          <a:bodyPr vert="horz" wrap="square" lIns="0" tIns="6667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16" name="object 16"/>
          <p:cNvSpPr/>
          <p:nvPr/>
        </p:nvSpPr>
        <p:spPr>
          <a:xfrm>
            <a:off x="518159" y="2514600"/>
            <a:ext cx="11231880" cy="3429000"/>
          </a:xfrm>
          <a:custGeom>
            <a:avLst/>
            <a:gdLst/>
            <a:ahLst/>
            <a:cxnLst/>
            <a:rect l="l" t="t" r="r" b="b"/>
            <a:pathLst>
              <a:path w="11231880" h="1394460">
                <a:moveTo>
                  <a:pt x="11092434" y="0"/>
                </a:moveTo>
                <a:lnTo>
                  <a:pt x="139446" y="0"/>
                </a:lnTo>
                <a:lnTo>
                  <a:pt x="95370" y="7114"/>
                </a:lnTo>
                <a:lnTo>
                  <a:pt x="57091" y="26919"/>
                </a:lnTo>
                <a:lnTo>
                  <a:pt x="26905" y="57113"/>
                </a:lnTo>
                <a:lnTo>
                  <a:pt x="7109" y="95390"/>
                </a:lnTo>
                <a:lnTo>
                  <a:pt x="0" y="139446"/>
                </a:lnTo>
                <a:lnTo>
                  <a:pt x="0" y="1255014"/>
                </a:lnTo>
                <a:lnTo>
                  <a:pt x="7109" y="1299069"/>
                </a:lnTo>
                <a:lnTo>
                  <a:pt x="26905" y="1337346"/>
                </a:lnTo>
                <a:lnTo>
                  <a:pt x="57091" y="1367540"/>
                </a:lnTo>
                <a:lnTo>
                  <a:pt x="95370" y="1387345"/>
                </a:lnTo>
                <a:lnTo>
                  <a:pt x="139446" y="1394460"/>
                </a:lnTo>
                <a:lnTo>
                  <a:pt x="11092434" y="1394460"/>
                </a:lnTo>
                <a:lnTo>
                  <a:pt x="11136489" y="1387345"/>
                </a:lnTo>
                <a:lnTo>
                  <a:pt x="11174766" y="1367540"/>
                </a:lnTo>
                <a:lnTo>
                  <a:pt x="11204960" y="1337346"/>
                </a:lnTo>
                <a:lnTo>
                  <a:pt x="11224765" y="1299069"/>
                </a:lnTo>
                <a:lnTo>
                  <a:pt x="11231880" y="1255014"/>
                </a:lnTo>
                <a:lnTo>
                  <a:pt x="11231880" y="139446"/>
                </a:lnTo>
                <a:lnTo>
                  <a:pt x="11224765" y="95390"/>
                </a:lnTo>
                <a:lnTo>
                  <a:pt x="11204960" y="57113"/>
                </a:lnTo>
                <a:lnTo>
                  <a:pt x="11174766" y="26919"/>
                </a:lnTo>
                <a:lnTo>
                  <a:pt x="11136489" y="7114"/>
                </a:lnTo>
                <a:lnTo>
                  <a:pt x="11092434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8159" y="2757670"/>
            <a:ext cx="11231880" cy="2855525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60"/>
              </a:spcBef>
            </a:pPr>
            <a:r>
              <a:rPr lang="pt-BR" sz="3200" dirty="0">
                <a:latin typeface="Calibri"/>
                <a:cs typeface="Calibri"/>
              </a:rPr>
              <a:t>          </a:t>
            </a:r>
          </a:p>
          <a:p>
            <a:pPr marL="12700" marR="5080" algn="ctr">
              <a:lnSpc>
                <a:spcPct val="101499"/>
              </a:lnSpc>
              <a:spcBef>
                <a:spcPts val="60"/>
              </a:spcBef>
            </a:pPr>
            <a:r>
              <a:rPr lang="pt-BR" sz="3200" dirty="0">
                <a:latin typeface="Calibri"/>
                <a:cs typeface="Calibri"/>
              </a:rPr>
              <a:t>              Autarquia                        </a:t>
            </a:r>
            <a:r>
              <a:rPr lang="pt-BR" sz="3200" spc="-10">
                <a:latin typeface="Calibri"/>
                <a:cs typeface="Calibri"/>
              </a:rPr>
              <a:t>Secretaria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lang="pt-BR" sz="3200" spc="-65" dirty="0">
                <a:latin typeface="Calibri"/>
                <a:cs typeface="Calibri"/>
              </a:rPr>
              <a:t>Municipal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Fazenda</a:t>
            </a:r>
            <a:endParaRPr lang="pt-BR" sz="3200" spc="-10" dirty="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60"/>
              </a:spcBef>
            </a:pPr>
            <a:endParaRPr lang="pt-BR" sz="3200" spc="-10">
              <a:latin typeface="Calibri"/>
              <a:cs typeface="Calibri"/>
            </a:endParaRPr>
          </a:p>
          <a:p>
            <a:pPr marL="12700" marR="5080" algn="ctr">
              <a:lnSpc>
                <a:spcPct val="101499"/>
              </a:lnSpc>
              <a:spcBef>
                <a:spcPts val="60"/>
              </a:spcBef>
            </a:pPr>
            <a:endParaRPr lang="pt-BR" sz="2800">
              <a:latin typeface="Calibri"/>
              <a:cs typeface="Calibri"/>
            </a:endParaRPr>
          </a:p>
          <a:p>
            <a:pPr marL="12700" marR="5080" algn="ctr">
              <a:lnSpc>
                <a:spcPct val="101499"/>
              </a:lnSpc>
              <a:spcBef>
                <a:spcPts val="60"/>
              </a:spcBef>
            </a:pPr>
            <a:r>
              <a:rPr lang="pt-BR" sz="2800" dirty="0">
                <a:latin typeface="Calibri"/>
                <a:cs typeface="Calibri"/>
              </a:rPr>
              <a:t>R</a:t>
            </a:r>
            <a:r>
              <a:rPr lang="pt-BR" sz="2800">
                <a:latin typeface="Calibri"/>
                <a:cs typeface="Calibri"/>
              </a:rPr>
              <a:t>esponsável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pela </a:t>
            </a:r>
            <a:r>
              <a:rPr lang="pt-BR" sz="2800" spc="-10">
                <a:latin typeface="Calibri"/>
                <a:cs typeface="Calibri"/>
              </a:rPr>
              <a:t>gestão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Regime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Próprio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Previdência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(RPPS)</a:t>
            </a:r>
            <a:r>
              <a:rPr sz="2800" spc="-40" dirty="0">
                <a:latin typeface="Calibri"/>
                <a:cs typeface="Calibri"/>
              </a:rPr>
              <a:t> </a:t>
            </a:r>
            <a:endParaRPr lang="pt-BR" sz="2800" spc="-40" dirty="0">
              <a:latin typeface="Calibri"/>
              <a:cs typeface="Calibri"/>
            </a:endParaRPr>
          </a:p>
          <a:p>
            <a:pPr marL="12700" marR="5080" algn="ctr">
              <a:lnSpc>
                <a:spcPct val="101499"/>
              </a:lnSpc>
              <a:spcBef>
                <a:spcPts val="60"/>
              </a:spcBef>
            </a:pPr>
            <a:r>
              <a:rPr sz="2800" dirty="0">
                <a:latin typeface="Calibri"/>
                <a:cs typeface="Calibri"/>
              </a:rPr>
              <a:t>dos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pt-BR" sz="2800" err="1">
                <a:latin typeface="Calibri"/>
                <a:cs typeface="Calibri"/>
              </a:rPr>
              <a:t>servidores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pt-BR" sz="2800" spc="-10" err="1">
                <a:latin typeface="Calibri"/>
                <a:cs typeface="Calibri"/>
              </a:rPr>
              <a:t>públicos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pt-BR" sz="2800" err="1">
                <a:latin typeface="Calibri"/>
                <a:cs typeface="Calibri"/>
              </a:rPr>
              <a:t>Município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São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Paulo.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C8C2B68F-1721-7B58-45BB-CE3A144403EC}"/>
              </a:ext>
            </a:extLst>
          </p:cNvPr>
          <p:cNvSpPr/>
          <p:nvPr/>
        </p:nvSpPr>
        <p:spPr>
          <a:xfrm>
            <a:off x="518159" y="1305476"/>
            <a:ext cx="11231880" cy="713656"/>
          </a:xfrm>
          <a:custGeom>
            <a:avLst/>
            <a:gdLst/>
            <a:ahLst/>
            <a:cxnLst/>
            <a:rect l="l" t="t" r="r" b="b"/>
            <a:pathLst>
              <a:path w="11231880" h="1394460">
                <a:moveTo>
                  <a:pt x="11092434" y="0"/>
                </a:moveTo>
                <a:lnTo>
                  <a:pt x="139446" y="0"/>
                </a:lnTo>
                <a:lnTo>
                  <a:pt x="95370" y="7114"/>
                </a:lnTo>
                <a:lnTo>
                  <a:pt x="57091" y="26919"/>
                </a:lnTo>
                <a:lnTo>
                  <a:pt x="26905" y="57113"/>
                </a:lnTo>
                <a:lnTo>
                  <a:pt x="7109" y="95390"/>
                </a:lnTo>
                <a:lnTo>
                  <a:pt x="0" y="139446"/>
                </a:lnTo>
                <a:lnTo>
                  <a:pt x="0" y="1255014"/>
                </a:lnTo>
                <a:lnTo>
                  <a:pt x="7109" y="1299069"/>
                </a:lnTo>
                <a:lnTo>
                  <a:pt x="26905" y="1337346"/>
                </a:lnTo>
                <a:lnTo>
                  <a:pt x="57091" y="1367540"/>
                </a:lnTo>
                <a:lnTo>
                  <a:pt x="95370" y="1387345"/>
                </a:lnTo>
                <a:lnTo>
                  <a:pt x="139446" y="1394460"/>
                </a:lnTo>
                <a:lnTo>
                  <a:pt x="11092434" y="1394460"/>
                </a:lnTo>
                <a:lnTo>
                  <a:pt x="11136489" y="1387345"/>
                </a:lnTo>
                <a:lnTo>
                  <a:pt x="11174766" y="1367540"/>
                </a:lnTo>
                <a:lnTo>
                  <a:pt x="11204960" y="1337346"/>
                </a:lnTo>
                <a:lnTo>
                  <a:pt x="11224765" y="1299069"/>
                </a:lnTo>
                <a:lnTo>
                  <a:pt x="11231880" y="1255014"/>
                </a:lnTo>
                <a:lnTo>
                  <a:pt x="11231880" y="139446"/>
                </a:lnTo>
                <a:lnTo>
                  <a:pt x="11224765" y="95390"/>
                </a:lnTo>
                <a:lnTo>
                  <a:pt x="11204960" y="57113"/>
                </a:lnTo>
                <a:lnTo>
                  <a:pt x="11174766" y="26919"/>
                </a:lnTo>
                <a:lnTo>
                  <a:pt x="11136489" y="7114"/>
                </a:lnTo>
                <a:lnTo>
                  <a:pt x="11092434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pPr algn="ctr"/>
            <a:r>
              <a:rPr lang="pt-BR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Instituto</a:t>
            </a:r>
            <a:endParaRPr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E4EFC15A-9357-A5AF-90A1-EBAB8FE6A15C}"/>
              </a:ext>
            </a:extLst>
          </p:cNvPr>
          <p:cNvSpPr/>
          <p:nvPr/>
        </p:nvSpPr>
        <p:spPr>
          <a:xfrm>
            <a:off x="4267200" y="3352800"/>
            <a:ext cx="137160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3844-0269-B95A-8E61-85CAAE70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1937DDE7-BB52-F206-3344-600D13A11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06" y="311709"/>
            <a:ext cx="876159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Certificações Profissionais</a:t>
            </a:r>
            <a:endParaRPr sz="4200" spc="-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anual CP 1.5">
            <a:extLst>
              <a:ext uri="{FF2B5EF4-FFF2-40B4-BE49-F238E27FC236}">
                <a16:creationId xmlns:a16="http://schemas.microsoft.com/office/drawing/2014/main" id="{CEAFB577-EEB5-2F16-B35E-C00EC133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77" y="121920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1285B28-4D0F-5699-0B2F-70B5AD814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70812"/>
              </p:ext>
            </p:extLst>
          </p:nvPr>
        </p:nvGraphicFramePr>
        <p:xfrm>
          <a:off x="3124199" y="3581400"/>
          <a:ext cx="6248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445">
                  <a:extLst>
                    <a:ext uri="{9D8B030D-6E8A-4147-A177-3AD203B41FA5}">
                      <a16:colId xmlns:a16="http://schemas.microsoft.com/office/drawing/2014/main" val="2656658455"/>
                    </a:ext>
                  </a:extLst>
                </a:gridCol>
                <a:gridCol w="3456955">
                  <a:extLst>
                    <a:ext uri="{9D8B030D-6E8A-4147-A177-3AD203B41FA5}">
                      <a16:colId xmlns:a16="http://schemas.microsoft.com/office/drawing/2014/main" val="27104198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DIRETORIA EXECUTIVA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Todos os Membros Certificados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799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Diretores e Servidores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certificados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084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 certificados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52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Comitê de Investimento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Todos Membros Certificados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9145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Conselho Deliberativo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Todos Membros Certificados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469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Conselho 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Todos Membros Certificados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9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15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1B0A-DDB0-D1AD-A6C8-B17C6768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9E76E4FD-FB7B-4942-60D1-8606C5B075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06" y="311709"/>
            <a:ext cx="8761593" cy="65851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Premiações</a:t>
            </a:r>
            <a:endParaRPr lang="pt-BR" sz="42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A25D9E-50C3-1421-F6AD-0A7D9943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0" y="3047999"/>
            <a:ext cx="3881889" cy="2932982"/>
          </a:xfrm>
          <a:prstGeom prst="rect">
            <a:avLst/>
          </a:prstGeom>
        </p:spPr>
      </p:pic>
      <p:pic>
        <p:nvPicPr>
          <p:cNvPr id="6" name="Imagem 5" descr="Tela de computador com imagem de pessoas&#10;&#10;O conteúdo gerado por IA pode estar incorreto.">
            <a:extLst>
              <a:ext uri="{FF2B5EF4-FFF2-40B4-BE49-F238E27FC236}">
                <a16:creationId xmlns:a16="http://schemas.microsoft.com/office/drawing/2014/main" id="{A790767F-7870-213F-F8EF-BE450DE2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14" y="3044134"/>
            <a:ext cx="4109230" cy="29407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B04FAB0-134B-1FC7-A27B-EC79F75D19FA}"/>
              </a:ext>
            </a:extLst>
          </p:cNvPr>
          <p:cNvSpPr txBox="1"/>
          <p:nvPr/>
        </p:nvSpPr>
        <p:spPr>
          <a:xfrm>
            <a:off x="431322" y="1168569"/>
            <a:ext cx="566076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2º lugar no Prêmio Destaque Brasil de Responsabilidade Previdenciária na categoria de municípios da Federação com mais de 30.000 servidores ativos segurados pela instituição, e 5º lugar no Prêmio Destaque Brasil de Governança Previdenciária na categoria de RPPS de Grande Porte – ABIPEM.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EAA563-9FB6-C66C-F4E0-239F4B70C832}"/>
              </a:ext>
            </a:extLst>
          </p:cNvPr>
          <p:cNvSpPr txBox="1"/>
          <p:nvPr/>
        </p:nvSpPr>
        <p:spPr>
          <a:xfrm>
            <a:off x="6383547" y="1254832"/>
            <a:ext cx="566076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11° lugar TOP Nacional no 15° Prêmio Nacional de Boas Práticas de Gestão Previdenciária da ANEPREM - Categoria Grande Porte.</a:t>
            </a:r>
          </a:p>
        </p:txBody>
      </p:sp>
    </p:spTree>
    <p:extLst>
      <p:ext uri="{BB962C8B-B14F-4D97-AF65-F5344CB8AC3E}">
        <p14:creationId xmlns:p14="http://schemas.microsoft.com/office/powerpoint/2010/main" val="249258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6009" y="2639822"/>
            <a:ext cx="3235325" cy="2049780"/>
            <a:chOff x="8716009" y="2639822"/>
            <a:chExt cx="3235325" cy="2049780"/>
          </a:xfrm>
        </p:grpSpPr>
        <p:sp>
          <p:nvSpPr>
            <p:cNvPr id="3" name="object 3"/>
            <p:cNvSpPr/>
            <p:nvPr/>
          </p:nvSpPr>
          <p:spPr>
            <a:xfrm>
              <a:off x="8728709" y="2652522"/>
              <a:ext cx="3209925" cy="2024380"/>
            </a:xfrm>
            <a:custGeom>
              <a:avLst/>
              <a:gdLst/>
              <a:ahLst/>
              <a:cxnLst/>
              <a:rect l="l" t="t" r="r" b="b"/>
              <a:pathLst>
                <a:path w="3209925" h="2024379">
                  <a:moveTo>
                    <a:pt x="2872232" y="0"/>
                  </a:moveTo>
                  <a:lnTo>
                    <a:pt x="337312" y="0"/>
                  </a:lnTo>
                  <a:lnTo>
                    <a:pt x="291537" y="3078"/>
                  </a:lnTo>
                  <a:lnTo>
                    <a:pt x="247635" y="12047"/>
                  </a:lnTo>
                  <a:lnTo>
                    <a:pt x="206007" y="26505"/>
                  </a:lnTo>
                  <a:lnTo>
                    <a:pt x="167056" y="46049"/>
                  </a:lnTo>
                  <a:lnTo>
                    <a:pt x="131183" y="70278"/>
                  </a:lnTo>
                  <a:lnTo>
                    <a:pt x="98790" y="98790"/>
                  </a:lnTo>
                  <a:lnTo>
                    <a:pt x="70278" y="131183"/>
                  </a:lnTo>
                  <a:lnTo>
                    <a:pt x="46049" y="167056"/>
                  </a:lnTo>
                  <a:lnTo>
                    <a:pt x="26505" y="206007"/>
                  </a:lnTo>
                  <a:lnTo>
                    <a:pt x="12047" y="247635"/>
                  </a:lnTo>
                  <a:lnTo>
                    <a:pt x="3078" y="291537"/>
                  </a:lnTo>
                  <a:lnTo>
                    <a:pt x="0" y="337312"/>
                  </a:lnTo>
                  <a:lnTo>
                    <a:pt x="0" y="1686559"/>
                  </a:lnTo>
                  <a:lnTo>
                    <a:pt x="3078" y="1732334"/>
                  </a:lnTo>
                  <a:lnTo>
                    <a:pt x="12047" y="1776236"/>
                  </a:lnTo>
                  <a:lnTo>
                    <a:pt x="26505" y="1817864"/>
                  </a:lnTo>
                  <a:lnTo>
                    <a:pt x="46049" y="1856815"/>
                  </a:lnTo>
                  <a:lnTo>
                    <a:pt x="70278" y="1892688"/>
                  </a:lnTo>
                  <a:lnTo>
                    <a:pt x="98790" y="1925081"/>
                  </a:lnTo>
                  <a:lnTo>
                    <a:pt x="131183" y="1953593"/>
                  </a:lnTo>
                  <a:lnTo>
                    <a:pt x="167056" y="1977822"/>
                  </a:lnTo>
                  <a:lnTo>
                    <a:pt x="206007" y="1997366"/>
                  </a:lnTo>
                  <a:lnTo>
                    <a:pt x="247635" y="2011824"/>
                  </a:lnTo>
                  <a:lnTo>
                    <a:pt x="291537" y="2020793"/>
                  </a:lnTo>
                  <a:lnTo>
                    <a:pt x="337312" y="2023871"/>
                  </a:lnTo>
                  <a:lnTo>
                    <a:pt x="2872232" y="2023871"/>
                  </a:lnTo>
                  <a:lnTo>
                    <a:pt x="2918006" y="2020793"/>
                  </a:lnTo>
                  <a:lnTo>
                    <a:pt x="2961908" y="2011824"/>
                  </a:lnTo>
                  <a:lnTo>
                    <a:pt x="3003536" y="1997366"/>
                  </a:lnTo>
                  <a:lnTo>
                    <a:pt x="3042487" y="1977822"/>
                  </a:lnTo>
                  <a:lnTo>
                    <a:pt x="3078360" y="1953593"/>
                  </a:lnTo>
                  <a:lnTo>
                    <a:pt x="3110753" y="1925081"/>
                  </a:lnTo>
                  <a:lnTo>
                    <a:pt x="3139265" y="1892688"/>
                  </a:lnTo>
                  <a:lnTo>
                    <a:pt x="3163494" y="1856815"/>
                  </a:lnTo>
                  <a:lnTo>
                    <a:pt x="3183038" y="1817864"/>
                  </a:lnTo>
                  <a:lnTo>
                    <a:pt x="3197496" y="1776236"/>
                  </a:lnTo>
                  <a:lnTo>
                    <a:pt x="3206465" y="1732334"/>
                  </a:lnTo>
                  <a:lnTo>
                    <a:pt x="3209544" y="1686559"/>
                  </a:lnTo>
                  <a:lnTo>
                    <a:pt x="3209544" y="337312"/>
                  </a:lnTo>
                  <a:lnTo>
                    <a:pt x="3206465" y="291537"/>
                  </a:lnTo>
                  <a:lnTo>
                    <a:pt x="3197496" y="247635"/>
                  </a:lnTo>
                  <a:lnTo>
                    <a:pt x="3183038" y="206007"/>
                  </a:lnTo>
                  <a:lnTo>
                    <a:pt x="3163494" y="167056"/>
                  </a:lnTo>
                  <a:lnTo>
                    <a:pt x="3139265" y="131183"/>
                  </a:lnTo>
                  <a:lnTo>
                    <a:pt x="3110753" y="98790"/>
                  </a:lnTo>
                  <a:lnTo>
                    <a:pt x="3078360" y="70278"/>
                  </a:lnTo>
                  <a:lnTo>
                    <a:pt x="3042487" y="46049"/>
                  </a:lnTo>
                  <a:lnTo>
                    <a:pt x="3003536" y="26505"/>
                  </a:lnTo>
                  <a:lnTo>
                    <a:pt x="2961908" y="12047"/>
                  </a:lnTo>
                  <a:lnTo>
                    <a:pt x="2918006" y="3078"/>
                  </a:lnTo>
                  <a:lnTo>
                    <a:pt x="287223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28709" y="2652522"/>
              <a:ext cx="3209925" cy="2024380"/>
            </a:xfrm>
            <a:custGeom>
              <a:avLst/>
              <a:gdLst/>
              <a:ahLst/>
              <a:cxnLst/>
              <a:rect l="l" t="t" r="r" b="b"/>
              <a:pathLst>
                <a:path w="3209925" h="2024379">
                  <a:moveTo>
                    <a:pt x="0" y="337312"/>
                  </a:moveTo>
                  <a:lnTo>
                    <a:pt x="3078" y="291537"/>
                  </a:lnTo>
                  <a:lnTo>
                    <a:pt x="12047" y="247635"/>
                  </a:lnTo>
                  <a:lnTo>
                    <a:pt x="26505" y="206007"/>
                  </a:lnTo>
                  <a:lnTo>
                    <a:pt x="46049" y="167056"/>
                  </a:lnTo>
                  <a:lnTo>
                    <a:pt x="70278" y="131183"/>
                  </a:lnTo>
                  <a:lnTo>
                    <a:pt x="98790" y="98790"/>
                  </a:lnTo>
                  <a:lnTo>
                    <a:pt x="131183" y="70278"/>
                  </a:lnTo>
                  <a:lnTo>
                    <a:pt x="167056" y="46049"/>
                  </a:lnTo>
                  <a:lnTo>
                    <a:pt x="206007" y="26505"/>
                  </a:lnTo>
                  <a:lnTo>
                    <a:pt x="247635" y="12047"/>
                  </a:lnTo>
                  <a:lnTo>
                    <a:pt x="291537" y="3078"/>
                  </a:lnTo>
                  <a:lnTo>
                    <a:pt x="337312" y="0"/>
                  </a:lnTo>
                  <a:lnTo>
                    <a:pt x="2872232" y="0"/>
                  </a:lnTo>
                  <a:lnTo>
                    <a:pt x="2918006" y="3078"/>
                  </a:lnTo>
                  <a:lnTo>
                    <a:pt x="2961908" y="12047"/>
                  </a:lnTo>
                  <a:lnTo>
                    <a:pt x="3003536" y="26505"/>
                  </a:lnTo>
                  <a:lnTo>
                    <a:pt x="3042487" y="46049"/>
                  </a:lnTo>
                  <a:lnTo>
                    <a:pt x="3078360" y="70278"/>
                  </a:lnTo>
                  <a:lnTo>
                    <a:pt x="3110753" y="98790"/>
                  </a:lnTo>
                  <a:lnTo>
                    <a:pt x="3139265" y="131183"/>
                  </a:lnTo>
                  <a:lnTo>
                    <a:pt x="3163494" y="167056"/>
                  </a:lnTo>
                  <a:lnTo>
                    <a:pt x="3183038" y="206007"/>
                  </a:lnTo>
                  <a:lnTo>
                    <a:pt x="3197496" y="247635"/>
                  </a:lnTo>
                  <a:lnTo>
                    <a:pt x="3206465" y="291537"/>
                  </a:lnTo>
                  <a:lnTo>
                    <a:pt x="3209544" y="337312"/>
                  </a:lnTo>
                  <a:lnTo>
                    <a:pt x="3209544" y="1686559"/>
                  </a:lnTo>
                  <a:lnTo>
                    <a:pt x="3206465" y="1732334"/>
                  </a:lnTo>
                  <a:lnTo>
                    <a:pt x="3197496" y="1776236"/>
                  </a:lnTo>
                  <a:lnTo>
                    <a:pt x="3183038" y="1817864"/>
                  </a:lnTo>
                  <a:lnTo>
                    <a:pt x="3163494" y="1856815"/>
                  </a:lnTo>
                  <a:lnTo>
                    <a:pt x="3139265" y="1892688"/>
                  </a:lnTo>
                  <a:lnTo>
                    <a:pt x="3110753" y="1925081"/>
                  </a:lnTo>
                  <a:lnTo>
                    <a:pt x="3078360" y="1953593"/>
                  </a:lnTo>
                  <a:lnTo>
                    <a:pt x="3042487" y="1977822"/>
                  </a:lnTo>
                  <a:lnTo>
                    <a:pt x="3003536" y="1997366"/>
                  </a:lnTo>
                  <a:lnTo>
                    <a:pt x="2961908" y="2011824"/>
                  </a:lnTo>
                  <a:lnTo>
                    <a:pt x="2918006" y="2020793"/>
                  </a:lnTo>
                  <a:lnTo>
                    <a:pt x="2872232" y="2023871"/>
                  </a:lnTo>
                  <a:lnTo>
                    <a:pt x="337312" y="2023871"/>
                  </a:lnTo>
                  <a:lnTo>
                    <a:pt x="291537" y="2020793"/>
                  </a:lnTo>
                  <a:lnTo>
                    <a:pt x="247635" y="2011824"/>
                  </a:lnTo>
                  <a:lnTo>
                    <a:pt x="206007" y="1997366"/>
                  </a:lnTo>
                  <a:lnTo>
                    <a:pt x="167056" y="1977822"/>
                  </a:lnTo>
                  <a:lnTo>
                    <a:pt x="131183" y="1953593"/>
                  </a:lnTo>
                  <a:lnTo>
                    <a:pt x="98790" y="1925081"/>
                  </a:lnTo>
                  <a:lnTo>
                    <a:pt x="70278" y="1892688"/>
                  </a:lnTo>
                  <a:lnTo>
                    <a:pt x="46049" y="1856815"/>
                  </a:lnTo>
                  <a:lnTo>
                    <a:pt x="26505" y="1817864"/>
                  </a:lnTo>
                  <a:lnTo>
                    <a:pt x="12047" y="1776236"/>
                  </a:lnTo>
                  <a:lnTo>
                    <a:pt x="3078" y="1732334"/>
                  </a:lnTo>
                  <a:lnTo>
                    <a:pt x="0" y="1686559"/>
                  </a:lnTo>
                  <a:lnTo>
                    <a:pt x="0" y="337312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52043" y="4456176"/>
            <a:ext cx="8133715" cy="911860"/>
          </a:xfrm>
          <a:custGeom>
            <a:avLst/>
            <a:gdLst/>
            <a:ahLst/>
            <a:cxnLst/>
            <a:rect l="l" t="t" r="r" b="b"/>
            <a:pathLst>
              <a:path w="8133715" h="911860">
                <a:moveTo>
                  <a:pt x="8042402" y="0"/>
                </a:moveTo>
                <a:lnTo>
                  <a:pt x="91135" y="0"/>
                </a:lnTo>
                <a:lnTo>
                  <a:pt x="55662" y="7157"/>
                </a:lnTo>
                <a:lnTo>
                  <a:pt x="26693" y="26685"/>
                </a:lnTo>
                <a:lnTo>
                  <a:pt x="7162" y="55667"/>
                </a:lnTo>
                <a:lnTo>
                  <a:pt x="0" y="91186"/>
                </a:lnTo>
                <a:lnTo>
                  <a:pt x="0" y="820166"/>
                </a:lnTo>
                <a:lnTo>
                  <a:pt x="7162" y="855684"/>
                </a:lnTo>
                <a:lnTo>
                  <a:pt x="26693" y="884666"/>
                </a:lnTo>
                <a:lnTo>
                  <a:pt x="55662" y="904194"/>
                </a:lnTo>
                <a:lnTo>
                  <a:pt x="91135" y="911352"/>
                </a:lnTo>
                <a:lnTo>
                  <a:pt x="8042402" y="911352"/>
                </a:lnTo>
                <a:lnTo>
                  <a:pt x="8077920" y="904194"/>
                </a:lnTo>
                <a:lnTo>
                  <a:pt x="8106902" y="884666"/>
                </a:lnTo>
                <a:lnTo>
                  <a:pt x="8126430" y="855684"/>
                </a:lnTo>
                <a:lnTo>
                  <a:pt x="8133587" y="820166"/>
                </a:lnTo>
                <a:lnTo>
                  <a:pt x="8133587" y="91186"/>
                </a:lnTo>
                <a:lnTo>
                  <a:pt x="8126430" y="55667"/>
                </a:lnTo>
                <a:lnTo>
                  <a:pt x="8106902" y="26685"/>
                </a:lnTo>
                <a:lnTo>
                  <a:pt x="8077920" y="7157"/>
                </a:lnTo>
                <a:lnTo>
                  <a:pt x="8042402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043" y="1795272"/>
            <a:ext cx="8133715" cy="1143000"/>
          </a:xfrm>
          <a:custGeom>
            <a:avLst/>
            <a:gdLst/>
            <a:ahLst/>
            <a:cxnLst/>
            <a:rect l="l" t="t" r="r" b="b"/>
            <a:pathLst>
              <a:path w="8133715" h="1143000">
                <a:moveTo>
                  <a:pt x="8019287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1028700"/>
                </a:lnTo>
                <a:lnTo>
                  <a:pt x="8981" y="1073187"/>
                </a:lnTo>
                <a:lnTo>
                  <a:pt x="33475" y="1109519"/>
                </a:lnTo>
                <a:lnTo>
                  <a:pt x="69806" y="1134016"/>
                </a:lnTo>
                <a:lnTo>
                  <a:pt x="114300" y="1143000"/>
                </a:lnTo>
                <a:lnTo>
                  <a:pt x="8019287" y="1143000"/>
                </a:lnTo>
                <a:lnTo>
                  <a:pt x="8063775" y="1134016"/>
                </a:lnTo>
                <a:lnTo>
                  <a:pt x="8100107" y="1109519"/>
                </a:lnTo>
                <a:lnTo>
                  <a:pt x="8124604" y="1073187"/>
                </a:lnTo>
                <a:lnTo>
                  <a:pt x="8133587" y="1028700"/>
                </a:lnTo>
                <a:lnTo>
                  <a:pt x="8133587" y="114300"/>
                </a:lnTo>
                <a:lnTo>
                  <a:pt x="8124604" y="69812"/>
                </a:lnTo>
                <a:lnTo>
                  <a:pt x="8100107" y="33480"/>
                </a:lnTo>
                <a:lnTo>
                  <a:pt x="8063775" y="8983"/>
                </a:lnTo>
                <a:lnTo>
                  <a:pt x="8019287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043" y="3125723"/>
            <a:ext cx="8133715" cy="1143000"/>
          </a:xfrm>
          <a:custGeom>
            <a:avLst/>
            <a:gdLst/>
            <a:ahLst/>
            <a:cxnLst/>
            <a:rect l="l" t="t" r="r" b="b"/>
            <a:pathLst>
              <a:path w="8133715" h="1143000">
                <a:moveTo>
                  <a:pt x="8019287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1028700"/>
                </a:lnTo>
                <a:lnTo>
                  <a:pt x="8981" y="1073187"/>
                </a:lnTo>
                <a:lnTo>
                  <a:pt x="33475" y="1109519"/>
                </a:lnTo>
                <a:lnTo>
                  <a:pt x="69806" y="1134016"/>
                </a:lnTo>
                <a:lnTo>
                  <a:pt x="114300" y="1143000"/>
                </a:lnTo>
                <a:lnTo>
                  <a:pt x="8019287" y="1143000"/>
                </a:lnTo>
                <a:lnTo>
                  <a:pt x="8063775" y="1134016"/>
                </a:lnTo>
                <a:lnTo>
                  <a:pt x="8100107" y="1109519"/>
                </a:lnTo>
                <a:lnTo>
                  <a:pt x="8124604" y="1073187"/>
                </a:lnTo>
                <a:lnTo>
                  <a:pt x="8133587" y="1028700"/>
                </a:lnTo>
                <a:lnTo>
                  <a:pt x="8133587" y="114300"/>
                </a:lnTo>
                <a:lnTo>
                  <a:pt x="8124604" y="69812"/>
                </a:lnTo>
                <a:lnTo>
                  <a:pt x="8100107" y="33480"/>
                </a:lnTo>
                <a:lnTo>
                  <a:pt x="8063775" y="8983"/>
                </a:lnTo>
                <a:lnTo>
                  <a:pt x="8019287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2043" y="209618"/>
            <a:ext cx="1041887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6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600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6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</a:t>
            </a:r>
            <a:r>
              <a:rPr sz="36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3600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</a:t>
            </a:r>
            <a:r>
              <a:rPr sz="36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Previdenciária</a:t>
            </a:r>
            <a:r>
              <a:rPr sz="36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6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36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123" y="1255013"/>
            <a:ext cx="1365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Indicadores</a:t>
            </a:r>
            <a:endPara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58833" y="2628799"/>
            <a:ext cx="2881124" cy="1976823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2030"/>
              </a:spcBef>
            </a:pPr>
            <a:r>
              <a: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Notas</a:t>
            </a:r>
            <a:r>
              <a:rPr sz="2800" b="1" spc="-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</a:t>
            </a:r>
            <a:r>
              <a:rPr sz="2800" b="1" spc="-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IPREM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  <a:spcBef>
                <a:spcPts val="1240"/>
              </a:spcBef>
            </a:pPr>
            <a:r>
              <a:rPr lang="pt-BR" sz="1800">
                <a:solidFill>
                  <a:srgbClr val="FFFFFF"/>
                </a:solidFill>
                <a:latin typeface="Calibri"/>
                <a:cs typeface="Calibri"/>
              </a:rPr>
              <a:t>2024: C</a:t>
            </a:r>
          </a:p>
          <a:p>
            <a:pPr marL="12700">
              <a:lnSpc>
                <a:spcPts val="1980"/>
              </a:lnSpc>
              <a:spcBef>
                <a:spcPts val="1240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2023:</a:t>
            </a:r>
            <a:r>
              <a:rPr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endParaRPr lang="pt-BR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2022:</a:t>
            </a:r>
            <a:r>
              <a:rPr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8273" y="1750613"/>
            <a:ext cx="4097654" cy="10553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645"/>
              </a:spcBef>
            </a:pPr>
            <a:r>
              <a:rPr sz="1800" b="1">
                <a:latin typeface="Calibri"/>
                <a:cs typeface="Calibri"/>
              </a:rPr>
              <a:t>I</a:t>
            </a:r>
            <a:r>
              <a:rPr sz="1800" b="1" spc="-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– </a:t>
            </a:r>
            <a:r>
              <a:rPr sz="1800" b="1" spc="-10">
                <a:latin typeface="Calibri"/>
                <a:cs typeface="Calibri"/>
              </a:rPr>
              <a:t>Classificação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em</a:t>
            </a:r>
            <a:r>
              <a:rPr sz="1800" b="1" spc="-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Gestão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e</a:t>
            </a:r>
            <a:r>
              <a:rPr sz="1800" b="1" spc="-5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Transparência</a:t>
            </a:r>
            <a:endParaRPr sz="1800">
              <a:latin typeface="Calibri"/>
              <a:cs typeface="Calibri"/>
            </a:endParaRPr>
          </a:p>
          <a:p>
            <a:pPr marL="448309" indent="-121920" algn="l">
              <a:lnSpc>
                <a:spcPct val="100000"/>
              </a:lnSpc>
              <a:spcBef>
                <a:spcPts val="540"/>
              </a:spcBef>
              <a:buChar char="-"/>
              <a:tabLst>
                <a:tab pos="448309" algn="l"/>
              </a:tabLst>
            </a:pPr>
            <a:r>
              <a:rPr sz="1800">
                <a:latin typeface="Calibri"/>
                <a:cs typeface="Calibri"/>
              </a:rPr>
              <a:t>de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Gestão</a:t>
            </a:r>
            <a:endParaRPr sz="1800">
              <a:latin typeface="Calibri"/>
              <a:cs typeface="Calibri"/>
            </a:endParaRPr>
          </a:p>
          <a:p>
            <a:pPr marL="448309" indent="-121920" algn="l">
              <a:lnSpc>
                <a:spcPct val="100000"/>
              </a:lnSpc>
              <a:spcBef>
                <a:spcPts val="540"/>
              </a:spcBef>
              <a:buChar char="-"/>
              <a:tabLst>
                <a:tab pos="448309" algn="l"/>
              </a:tabLst>
            </a:pPr>
            <a:r>
              <a:rPr sz="1800">
                <a:latin typeface="Calibri"/>
                <a:cs typeface="Calibri"/>
              </a:rPr>
              <a:t>de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Regularidade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8273" y="3073795"/>
            <a:ext cx="3773804" cy="10541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b="1">
                <a:latin typeface="Calibri"/>
                <a:cs typeface="Calibri"/>
              </a:rPr>
              <a:t>II</a:t>
            </a:r>
            <a:r>
              <a:rPr sz="1800" b="1" spc="-1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–</a:t>
            </a:r>
            <a:r>
              <a:rPr sz="1800" b="1" spc="-1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Classificação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em</a:t>
            </a:r>
            <a:r>
              <a:rPr sz="1800" b="1" spc="-5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Finanças</a:t>
            </a:r>
            <a:r>
              <a:rPr sz="1800" b="1" spc="-4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e</a:t>
            </a:r>
            <a:r>
              <a:rPr sz="1800" b="1" spc="-20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Liquidez</a:t>
            </a:r>
            <a:endParaRPr sz="1800">
              <a:latin typeface="Calibri"/>
              <a:cs typeface="Calibri"/>
            </a:endParaRPr>
          </a:p>
          <a:p>
            <a:pPr marL="448309" indent="-121920">
              <a:lnSpc>
                <a:spcPct val="100000"/>
              </a:lnSpc>
              <a:spcBef>
                <a:spcPts val="540"/>
              </a:spcBef>
              <a:buChar char="-"/>
              <a:tabLst>
                <a:tab pos="448309" algn="l"/>
              </a:tabLst>
            </a:pPr>
            <a:r>
              <a:rPr sz="1800">
                <a:latin typeface="Calibri"/>
                <a:cs typeface="Calibri"/>
              </a:rPr>
              <a:t>de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Suficiência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Financeira</a:t>
            </a:r>
            <a:endParaRPr sz="1800">
              <a:latin typeface="Calibri"/>
              <a:cs typeface="Calibri"/>
            </a:endParaRPr>
          </a:p>
          <a:p>
            <a:pPr marL="448309" indent="-121920">
              <a:lnSpc>
                <a:spcPct val="100000"/>
              </a:lnSpc>
              <a:spcBef>
                <a:spcPts val="540"/>
              </a:spcBef>
              <a:buChar char="-"/>
              <a:tabLst>
                <a:tab pos="448309" algn="l"/>
              </a:tabLst>
            </a:pPr>
            <a:r>
              <a:rPr sz="1800">
                <a:latin typeface="Calibri"/>
                <a:cs typeface="Calibri"/>
              </a:rPr>
              <a:t>de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Acumulação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Recursos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8273" y="4464953"/>
            <a:ext cx="3055620" cy="71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b="1">
                <a:latin typeface="Calibri"/>
                <a:cs typeface="Calibri"/>
              </a:rPr>
              <a:t>III –</a:t>
            </a:r>
            <a:r>
              <a:rPr sz="1800" b="1" spc="15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Classificação</a:t>
            </a:r>
            <a:r>
              <a:rPr sz="1800" b="1" spc="-2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em</a:t>
            </a:r>
            <a:r>
              <a:rPr sz="1800" b="1" spc="15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Atuária</a:t>
            </a:r>
            <a:endParaRPr sz="180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  <a:spcBef>
                <a:spcPts val="540"/>
              </a:spcBef>
            </a:pPr>
            <a:r>
              <a:rPr sz="1800">
                <a:latin typeface="Calibri"/>
                <a:cs typeface="Calibri"/>
              </a:rPr>
              <a:t>-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de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Cobertura</a:t>
            </a:r>
            <a:r>
              <a:rPr sz="1800" spc="-10">
                <a:latin typeface="Calibri"/>
                <a:cs typeface="Calibri"/>
              </a:rPr>
              <a:t> Previdenciária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7908" y="2002726"/>
            <a:ext cx="593090" cy="704215"/>
            <a:chOff x="897908" y="2002726"/>
            <a:chExt cx="593090" cy="70421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979" y="2125684"/>
              <a:ext cx="73266" cy="732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079" y="2302750"/>
              <a:ext cx="73266" cy="732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7908" y="2002726"/>
              <a:ext cx="593090" cy="704215"/>
            </a:xfrm>
            <a:custGeom>
              <a:avLst/>
              <a:gdLst/>
              <a:ahLst/>
              <a:cxnLst/>
              <a:rect l="l" t="t" r="r" b="b"/>
              <a:pathLst>
                <a:path w="593090" h="704214">
                  <a:moveTo>
                    <a:pt x="262101" y="0"/>
                  </a:moveTo>
                  <a:lnTo>
                    <a:pt x="216051" y="4070"/>
                  </a:lnTo>
                  <a:lnTo>
                    <a:pt x="171067" y="16281"/>
                  </a:lnTo>
                  <a:lnTo>
                    <a:pt x="128215" y="36634"/>
                  </a:lnTo>
                  <a:lnTo>
                    <a:pt x="89705" y="64364"/>
                  </a:lnTo>
                  <a:lnTo>
                    <a:pt x="57372" y="98058"/>
                  </a:lnTo>
                  <a:lnTo>
                    <a:pt x="31726" y="136698"/>
                  </a:lnTo>
                  <a:lnTo>
                    <a:pt x="13277" y="179266"/>
                  </a:lnTo>
                  <a:lnTo>
                    <a:pt x="2528" y="224804"/>
                  </a:lnTo>
                  <a:lnTo>
                    <a:pt x="93" y="270366"/>
                  </a:lnTo>
                  <a:lnTo>
                    <a:pt x="0" y="272111"/>
                  </a:lnTo>
                  <a:lnTo>
                    <a:pt x="4423" y="321026"/>
                  </a:lnTo>
                  <a:lnTo>
                    <a:pt x="17388" y="367639"/>
                  </a:lnTo>
                  <a:lnTo>
                    <a:pt x="38433" y="410902"/>
                  </a:lnTo>
                  <a:lnTo>
                    <a:pt x="67097" y="449770"/>
                  </a:lnTo>
                  <a:lnTo>
                    <a:pt x="102921" y="483194"/>
                  </a:lnTo>
                  <a:lnTo>
                    <a:pt x="102921" y="703872"/>
                  </a:lnTo>
                  <a:lnTo>
                    <a:pt x="378542" y="703872"/>
                  </a:lnTo>
                  <a:lnTo>
                    <a:pt x="378542" y="599203"/>
                  </a:lnTo>
                  <a:lnTo>
                    <a:pt x="421280" y="599203"/>
                  </a:lnTo>
                  <a:lnTo>
                    <a:pt x="461184" y="591135"/>
                  </a:lnTo>
                  <a:lnTo>
                    <a:pt x="494546" y="568674"/>
                  </a:lnTo>
                  <a:lnTo>
                    <a:pt x="516570" y="534548"/>
                  </a:lnTo>
                  <a:lnTo>
                    <a:pt x="524202" y="494533"/>
                  </a:lnTo>
                  <a:lnTo>
                    <a:pt x="524202" y="442199"/>
                  </a:lnTo>
                  <a:lnTo>
                    <a:pt x="562579" y="442199"/>
                  </a:lnTo>
                  <a:lnTo>
                    <a:pt x="569401" y="439582"/>
                  </a:lnTo>
                  <a:lnTo>
                    <a:pt x="166593" y="439582"/>
                  </a:lnTo>
                  <a:lnTo>
                    <a:pt x="156126" y="417776"/>
                  </a:lnTo>
                  <a:lnTo>
                    <a:pt x="152637" y="416903"/>
                  </a:lnTo>
                  <a:lnTo>
                    <a:pt x="114260" y="416903"/>
                  </a:lnTo>
                  <a:lnTo>
                    <a:pt x="96816" y="399459"/>
                  </a:lnTo>
                  <a:lnTo>
                    <a:pt x="104666" y="376780"/>
                  </a:lnTo>
                  <a:lnTo>
                    <a:pt x="101177" y="370674"/>
                  </a:lnTo>
                  <a:lnTo>
                    <a:pt x="98560" y="364569"/>
                  </a:lnTo>
                  <a:lnTo>
                    <a:pt x="96816" y="357591"/>
                  </a:lnTo>
                  <a:lnTo>
                    <a:pt x="75010" y="347124"/>
                  </a:lnTo>
                  <a:lnTo>
                    <a:pt x="75010" y="322701"/>
                  </a:lnTo>
                  <a:lnTo>
                    <a:pt x="96816" y="312234"/>
                  </a:lnTo>
                  <a:lnTo>
                    <a:pt x="98560" y="305256"/>
                  </a:lnTo>
                  <a:lnTo>
                    <a:pt x="101177" y="299150"/>
                  </a:lnTo>
                  <a:lnTo>
                    <a:pt x="104666" y="293045"/>
                  </a:lnTo>
                  <a:lnTo>
                    <a:pt x="96816" y="270366"/>
                  </a:lnTo>
                  <a:lnTo>
                    <a:pt x="114260" y="252921"/>
                  </a:lnTo>
                  <a:lnTo>
                    <a:pt x="156126" y="252921"/>
                  </a:lnTo>
                  <a:lnTo>
                    <a:pt x="166593" y="231115"/>
                  </a:lnTo>
                  <a:lnTo>
                    <a:pt x="213693" y="231115"/>
                  </a:lnTo>
                  <a:lnTo>
                    <a:pt x="205843" y="223265"/>
                  </a:lnTo>
                  <a:lnTo>
                    <a:pt x="213693" y="200587"/>
                  </a:lnTo>
                  <a:lnTo>
                    <a:pt x="210204" y="194481"/>
                  </a:lnTo>
                  <a:lnTo>
                    <a:pt x="207587" y="188375"/>
                  </a:lnTo>
                  <a:lnTo>
                    <a:pt x="205843" y="181397"/>
                  </a:lnTo>
                  <a:lnTo>
                    <a:pt x="184037" y="170930"/>
                  </a:lnTo>
                  <a:lnTo>
                    <a:pt x="184037" y="146508"/>
                  </a:lnTo>
                  <a:lnTo>
                    <a:pt x="205843" y="136041"/>
                  </a:lnTo>
                  <a:lnTo>
                    <a:pt x="207587" y="129063"/>
                  </a:lnTo>
                  <a:lnTo>
                    <a:pt x="210204" y="122957"/>
                  </a:lnTo>
                  <a:lnTo>
                    <a:pt x="213693" y="116851"/>
                  </a:lnTo>
                  <a:lnTo>
                    <a:pt x="206715" y="94173"/>
                  </a:lnTo>
                  <a:lnTo>
                    <a:pt x="224159" y="76728"/>
                  </a:lnTo>
                  <a:lnTo>
                    <a:pt x="266026" y="76728"/>
                  </a:lnTo>
                  <a:lnTo>
                    <a:pt x="276492" y="54951"/>
                  </a:lnTo>
                  <a:lnTo>
                    <a:pt x="421149" y="54951"/>
                  </a:lnTo>
                  <a:lnTo>
                    <a:pt x="395986" y="36634"/>
                  </a:lnTo>
                  <a:lnTo>
                    <a:pt x="353134" y="16281"/>
                  </a:lnTo>
                  <a:lnTo>
                    <a:pt x="308150" y="4070"/>
                  </a:lnTo>
                  <a:lnTo>
                    <a:pt x="262101" y="0"/>
                  </a:lnTo>
                  <a:close/>
                </a:path>
                <a:path w="593090" h="704214">
                  <a:moveTo>
                    <a:pt x="220100" y="410902"/>
                  </a:moveTo>
                  <a:lnTo>
                    <a:pt x="219615" y="410902"/>
                  </a:lnTo>
                  <a:lnTo>
                    <a:pt x="213693" y="414287"/>
                  </a:lnTo>
                  <a:lnTo>
                    <a:pt x="207587" y="416903"/>
                  </a:lnTo>
                  <a:lnTo>
                    <a:pt x="200609" y="418648"/>
                  </a:lnTo>
                  <a:lnTo>
                    <a:pt x="191015" y="439582"/>
                  </a:lnTo>
                  <a:lnTo>
                    <a:pt x="569401" y="439582"/>
                  </a:lnTo>
                  <a:lnTo>
                    <a:pt x="578497" y="436093"/>
                  </a:lnTo>
                  <a:lnTo>
                    <a:pt x="589836" y="422791"/>
                  </a:lnTo>
                  <a:lnTo>
                    <a:pt x="590531" y="418648"/>
                  </a:lnTo>
                  <a:lnTo>
                    <a:pt x="242476" y="418648"/>
                  </a:lnTo>
                  <a:lnTo>
                    <a:pt x="220100" y="410902"/>
                  </a:lnTo>
                  <a:close/>
                </a:path>
                <a:path w="593090" h="704214">
                  <a:moveTo>
                    <a:pt x="271015" y="252921"/>
                  </a:moveTo>
                  <a:lnTo>
                    <a:pt x="244220" y="252921"/>
                  </a:lnTo>
                  <a:lnTo>
                    <a:pt x="261665" y="270366"/>
                  </a:lnTo>
                  <a:lnTo>
                    <a:pt x="253815" y="293045"/>
                  </a:lnTo>
                  <a:lnTo>
                    <a:pt x="257303" y="299150"/>
                  </a:lnTo>
                  <a:lnTo>
                    <a:pt x="259920" y="305256"/>
                  </a:lnTo>
                  <a:lnTo>
                    <a:pt x="261665" y="312234"/>
                  </a:lnTo>
                  <a:lnTo>
                    <a:pt x="283470" y="322701"/>
                  </a:lnTo>
                  <a:lnTo>
                    <a:pt x="282656" y="347124"/>
                  </a:lnTo>
                  <a:lnTo>
                    <a:pt x="282598" y="348868"/>
                  </a:lnTo>
                  <a:lnTo>
                    <a:pt x="260792" y="359335"/>
                  </a:lnTo>
                  <a:lnTo>
                    <a:pt x="259048" y="366313"/>
                  </a:lnTo>
                  <a:lnTo>
                    <a:pt x="256431" y="372419"/>
                  </a:lnTo>
                  <a:lnTo>
                    <a:pt x="252942" y="378525"/>
                  </a:lnTo>
                  <a:lnTo>
                    <a:pt x="259920" y="401203"/>
                  </a:lnTo>
                  <a:lnTo>
                    <a:pt x="242476" y="418648"/>
                  </a:lnTo>
                  <a:lnTo>
                    <a:pt x="590531" y="418648"/>
                  </a:lnTo>
                  <a:lnTo>
                    <a:pt x="592998" y="403929"/>
                  </a:lnTo>
                  <a:lnTo>
                    <a:pt x="584385" y="381142"/>
                  </a:lnTo>
                  <a:lnTo>
                    <a:pt x="524202" y="276472"/>
                  </a:lnTo>
                  <a:lnTo>
                    <a:pt x="524108" y="270366"/>
                  </a:lnTo>
                  <a:lnTo>
                    <a:pt x="523688" y="262516"/>
                  </a:lnTo>
                  <a:lnTo>
                    <a:pt x="275620" y="262516"/>
                  </a:lnTo>
                  <a:lnTo>
                    <a:pt x="271015" y="252921"/>
                  </a:lnTo>
                  <a:close/>
                </a:path>
                <a:path w="593090" h="704214">
                  <a:moveTo>
                    <a:pt x="136938" y="409926"/>
                  </a:moveTo>
                  <a:lnTo>
                    <a:pt x="114260" y="416903"/>
                  </a:lnTo>
                  <a:lnTo>
                    <a:pt x="152637" y="416903"/>
                  </a:lnTo>
                  <a:lnTo>
                    <a:pt x="149149" y="416031"/>
                  </a:lnTo>
                  <a:lnTo>
                    <a:pt x="143043" y="413414"/>
                  </a:lnTo>
                  <a:lnTo>
                    <a:pt x="136938" y="409926"/>
                  </a:lnTo>
                  <a:close/>
                </a:path>
                <a:path w="593090" h="704214">
                  <a:moveTo>
                    <a:pt x="329697" y="233732"/>
                  </a:moveTo>
                  <a:lnTo>
                    <a:pt x="323592" y="237221"/>
                  </a:lnTo>
                  <a:lnTo>
                    <a:pt x="317486" y="239838"/>
                  </a:lnTo>
                  <a:lnTo>
                    <a:pt x="310509" y="241582"/>
                  </a:lnTo>
                  <a:lnTo>
                    <a:pt x="300042" y="262516"/>
                  </a:lnTo>
                  <a:lnTo>
                    <a:pt x="523688" y="262516"/>
                  </a:lnTo>
                  <a:lnTo>
                    <a:pt x="522568" y="241582"/>
                  </a:lnTo>
                  <a:lnTo>
                    <a:pt x="352375" y="241582"/>
                  </a:lnTo>
                  <a:lnTo>
                    <a:pt x="329697" y="233732"/>
                  </a:lnTo>
                  <a:close/>
                </a:path>
                <a:path w="593090" h="704214">
                  <a:moveTo>
                    <a:pt x="156126" y="252921"/>
                  </a:moveTo>
                  <a:lnTo>
                    <a:pt x="114260" y="252921"/>
                  </a:lnTo>
                  <a:lnTo>
                    <a:pt x="136938" y="260772"/>
                  </a:lnTo>
                  <a:lnTo>
                    <a:pt x="143043" y="257283"/>
                  </a:lnTo>
                  <a:lnTo>
                    <a:pt x="149149" y="254666"/>
                  </a:lnTo>
                  <a:lnTo>
                    <a:pt x="156126" y="252921"/>
                  </a:lnTo>
                  <a:close/>
                </a:path>
                <a:path w="593090" h="704214">
                  <a:moveTo>
                    <a:pt x="213693" y="231115"/>
                  </a:moveTo>
                  <a:lnTo>
                    <a:pt x="191887" y="231115"/>
                  </a:lnTo>
                  <a:lnTo>
                    <a:pt x="202354" y="252921"/>
                  </a:lnTo>
                  <a:lnTo>
                    <a:pt x="209332" y="254666"/>
                  </a:lnTo>
                  <a:lnTo>
                    <a:pt x="215437" y="257283"/>
                  </a:lnTo>
                  <a:lnTo>
                    <a:pt x="221543" y="260772"/>
                  </a:lnTo>
                  <a:lnTo>
                    <a:pt x="244220" y="252921"/>
                  </a:lnTo>
                  <a:lnTo>
                    <a:pt x="271015" y="252921"/>
                  </a:lnTo>
                  <a:lnTo>
                    <a:pt x="265153" y="240710"/>
                  </a:lnTo>
                  <a:lnTo>
                    <a:pt x="223287" y="240710"/>
                  </a:lnTo>
                  <a:lnTo>
                    <a:pt x="213693" y="231115"/>
                  </a:lnTo>
                  <a:close/>
                </a:path>
                <a:path w="593090" h="704214">
                  <a:moveTo>
                    <a:pt x="445207" y="75856"/>
                  </a:moveTo>
                  <a:lnTo>
                    <a:pt x="353247" y="75856"/>
                  </a:lnTo>
                  <a:lnTo>
                    <a:pt x="370692" y="93301"/>
                  </a:lnTo>
                  <a:lnTo>
                    <a:pt x="362842" y="115979"/>
                  </a:lnTo>
                  <a:lnTo>
                    <a:pt x="366330" y="122085"/>
                  </a:lnTo>
                  <a:lnTo>
                    <a:pt x="368947" y="128190"/>
                  </a:lnTo>
                  <a:lnTo>
                    <a:pt x="370692" y="135168"/>
                  </a:lnTo>
                  <a:lnTo>
                    <a:pt x="392497" y="145635"/>
                  </a:lnTo>
                  <a:lnTo>
                    <a:pt x="392497" y="171803"/>
                  </a:lnTo>
                  <a:lnTo>
                    <a:pt x="370692" y="182270"/>
                  </a:lnTo>
                  <a:lnTo>
                    <a:pt x="368947" y="189248"/>
                  </a:lnTo>
                  <a:lnTo>
                    <a:pt x="361969" y="201459"/>
                  </a:lnTo>
                  <a:lnTo>
                    <a:pt x="369819" y="224137"/>
                  </a:lnTo>
                  <a:lnTo>
                    <a:pt x="352375" y="241582"/>
                  </a:lnTo>
                  <a:lnTo>
                    <a:pt x="522568" y="241582"/>
                  </a:lnTo>
                  <a:lnTo>
                    <a:pt x="521670" y="224804"/>
                  </a:lnTo>
                  <a:lnTo>
                    <a:pt x="510925" y="179460"/>
                  </a:lnTo>
                  <a:lnTo>
                    <a:pt x="492475" y="137026"/>
                  </a:lnTo>
                  <a:lnTo>
                    <a:pt x="466829" y="98446"/>
                  </a:lnTo>
                  <a:lnTo>
                    <a:pt x="445207" y="75856"/>
                  </a:lnTo>
                  <a:close/>
                </a:path>
                <a:path w="593090" h="704214">
                  <a:moveTo>
                    <a:pt x="245965" y="232860"/>
                  </a:moveTo>
                  <a:lnTo>
                    <a:pt x="223287" y="240710"/>
                  </a:lnTo>
                  <a:lnTo>
                    <a:pt x="265153" y="240710"/>
                  </a:lnTo>
                  <a:lnTo>
                    <a:pt x="258176" y="238966"/>
                  </a:lnTo>
                  <a:lnTo>
                    <a:pt x="252070" y="236349"/>
                  </a:lnTo>
                  <a:lnTo>
                    <a:pt x="245965" y="232860"/>
                  </a:lnTo>
                  <a:close/>
                </a:path>
                <a:path w="593090" h="704214">
                  <a:moveTo>
                    <a:pt x="266026" y="76728"/>
                  </a:moveTo>
                  <a:lnTo>
                    <a:pt x="224159" y="76728"/>
                  </a:lnTo>
                  <a:lnTo>
                    <a:pt x="246837" y="84578"/>
                  </a:lnTo>
                  <a:lnTo>
                    <a:pt x="252942" y="81089"/>
                  </a:lnTo>
                  <a:lnTo>
                    <a:pt x="259048" y="78472"/>
                  </a:lnTo>
                  <a:lnTo>
                    <a:pt x="266026" y="76728"/>
                  </a:lnTo>
                  <a:close/>
                </a:path>
                <a:path w="593090" h="704214">
                  <a:moveTo>
                    <a:pt x="421149" y="54951"/>
                  </a:moveTo>
                  <a:lnTo>
                    <a:pt x="300914" y="54951"/>
                  </a:lnTo>
                  <a:lnTo>
                    <a:pt x="311381" y="75856"/>
                  </a:lnTo>
                  <a:lnTo>
                    <a:pt x="318359" y="77600"/>
                  </a:lnTo>
                  <a:lnTo>
                    <a:pt x="324464" y="80217"/>
                  </a:lnTo>
                  <a:lnTo>
                    <a:pt x="330570" y="83706"/>
                  </a:lnTo>
                  <a:lnTo>
                    <a:pt x="353247" y="75856"/>
                  </a:lnTo>
                  <a:lnTo>
                    <a:pt x="445207" y="75856"/>
                  </a:lnTo>
                  <a:lnTo>
                    <a:pt x="434497" y="64667"/>
                  </a:lnTo>
                  <a:lnTo>
                    <a:pt x="421149" y="5495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23002" y="3367780"/>
            <a:ext cx="741680" cy="567690"/>
            <a:chOff x="823002" y="3367780"/>
            <a:chExt cx="741680" cy="567690"/>
          </a:xfrm>
        </p:grpSpPr>
        <p:sp>
          <p:nvSpPr>
            <p:cNvPr id="23" name="object 23"/>
            <p:cNvSpPr/>
            <p:nvPr/>
          </p:nvSpPr>
          <p:spPr>
            <a:xfrm>
              <a:off x="823002" y="3597322"/>
              <a:ext cx="741680" cy="337820"/>
            </a:xfrm>
            <a:custGeom>
              <a:avLst/>
              <a:gdLst/>
              <a:ahLst/>
              <a:cxnLst/>
              <a:rect l="l" t="t" r="r" b="b"/>
              <a:pathLst>
                <a:path w="741680" h="337820">
                  <a:moveTo>
                    <a:pt x="741315" y="0"/>
                  </a:moveTo>
                  <a:lnTo>
                    <a:pt x="0" y="0"/>
                  </a:lnTo>
                  <a:lnTo>
                    <a:pt x="0" y="337602"/>
                  </a:lnTo>
                  <a:lnTo>
                    <a:pt x="741315" y="337602"/>
                  </a:lnTo>
                  <a:lnTo>
                    <a:pt x="741315" y="286962"/>
                  </a:lnTo>
                  <a:lnTo>
                    <a:pt x="84237" y="286962"/>
                  </a:lnTo>
                  <a:lnTo>
                    <a:pt x="50540" y="253202"/>
                  </a:lnTo>
                  <a:lnTo>
                    <a:pt x="50540" y="84400"/>
                  </a:lnTo>
                  <a:lnTo>
                    <a:pt x="84237" y="50640"/>
                  </a:lnTo>
                  <a:lnTo>
                    <a:pt x="741315" y="50640"/>
                  </a:lnTo>
                  <a:lnTo>
                    <a:pt x="741315" y="0"/>
                  </a:lnTo>
                  <a:close/>
                </a:path>
                <a:path w="741680" h="337820">
                  <a:moveTo>
                    <a:pt x="741315" y="50640"/>
                  </a:moveTo>
                  <a:lnTo>
                    <a:pt x="665498" y="50640"/>
                  </a:lnTo>
                  <a:lnTo>
                    <a:pt x="690770" y="75960"/>
                  </a:lnTo>
                  <a:lnTo>
                    <a:pt x="690770" y="261642"/>
                  </a:lnTo>
                  <a:lnTo>
                    <a:pt x="665498" y="286962"/>
                  </a:lnTo>
                  <a:lnTo>
                    <a:pt x="741315" y="286962"/>
                  </a:lnTo>
                  <a:lnTo>
                    <a:pt x="741315" y="5064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6266" y="3681723"/>
              <a:ext cx="134785" cy="16880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9022" y="3367785"/>
              <a:ext cx="572135" cy="424180"/>
            </a:xfrm>
            <a:custGeom>
              <a:avLst/>
              <a:gdLst/>
              <a:ahLst/>
              <a:cxnLst/>
              <a:rect l="l" t="t" r="r" b="b"/>
              <a:pathLst>
                <a:path w="572135" h="424179">
                  <a:moveTo>
                    <a:pt x="89293" y="398348"/>
                  </a:moveTo>
                  <a:lnTo>
                    <a:pt x="87312" y="388493"/>
                  </a:lnTo>
                  <a:lnTo>
                    <a:pt x="81902" y="380441"/>
                  </a:lnTo>
                  <a:lnTo>
                    <a:pt x="73863" y="375018"/>
                  </a:lnTo>
                  <a:lnTo>
                    <a:pt x="64033" y="373024"/>
                  </a:lnTo>
                  <a:lnTo>
                    <a:pt x="54190" y="375018"/>
                  </a:lnTo>
                  <a:lnTo>
                    <a:pt x="46151" y="380441"/>
                  </a:lnTo>
                  <a:lnTo>
                    <a:pt x="40741" y="388493"/>
                  </a:lnTo>
                  <a:lnTo>
                    <a:pt x="38760" y="398348"/>
                  </a:lnTo>
                  <a:lnTo>
                    <a:pt x="40741" y="408203"/>
                  </a:lnTo>
                  <a:lnTo>
                    <a:pt x="46151" y="416242"/>
                  </a:lnTo>
                  <a:lnTo>
                    <a:pt x="54190" y="421678"/>
                  </a:lnTo>
                  <a:lnTo>
                    <a:pt x="64033" y="423659"/>
                  </a:lnTo>
                  <a:lnTo>
                    <a:pt x="73863" y="421678"/>
                  </a:lnTo>
                  <a:lnTo>
                    <a:pt x="81902" y="416242"/>
                  </a:lnTo>
                  <a:lnTo>
                    <a:pt x="87312" y="408203"/>
                  </a:lnTo>
                  <a:lnTo>
                    <a:pt x="89293" y="398348"/>
                  </a:lnTo>
                  <a:close/>
                </a:path>
                <a:path w="572135" h="424179">
                  <a:moveTo>
                    <a:pt x="488607" y="88595"/>
                  </a:moveTo>
                  <a:lnTo>
                    <a:pt x="453224" y="0"/>
                  </a:lnTo>
                  <a:lnTo>
                    <a:pt x="0" y="185648"/>
                  </a:lnTo>
                  <a:lnTo>
                    <a:pt x="259461" y="134175"/>
                  </a:lnTo>
                  <a:lnTo>
                    <a:pt x="425424" y="66649"/>
                  </a:lnTo>
                  <a:lnTo>
                    <a:pt x="438061" y="98717"/>
                  </a:lnTo>
                  <a:lnTo>
                    <a:pt x="488607" y="88595"/>
                  </a:lnTo>
                  <a:close/>
                </a:path>
                <a:path w="572135" h="424179">
                  <a:moveTo>
                    <a:pt x="510501" y="398348"/>
                  </a:moveTo>
                  <a:lnTo>
                    <a:pt x="508520" y="388493"/>
                  </a:lnTo>
                  <a:lnTo>
                    <a:pt x="503097" y="380441"/>
                  </a:lnTo>
                  <a:lnTo>
                    <a:pt x="495071" y="375018"/>
                  </a:lnTo>
                  <a:lnTo>
                    <a:pt x="485228" y="373024"/>
                  </a:lnTo>
                  <a:lnTo>
                    <a:pt x="475399" y="375018"/>
                  </a:lnTo>
                  <a:lnTo>
                    <a:pt x="467360" y="380441"/>
                  </a:lnTo>
                  <a:lnTo>
                    <a:pt x="461949" y="388493"/>
                  </a:lnTo>
                  <a:lnTo>
                    <a:pt x="459955" y="398348"/>
                  </a:lnTo>
                  <a:lnTo>
                    <a:pt x="461949" y="408203"/>
                  </a:lnTo>
                  <a:lnTo>
                    <a:pt x="467360" y="416242"/>
                  </a:lnTo>
                  <a:lnTo>
                    <a:pt x="475399" y="421678"/>
                  </a:lnTo>
                  <a:lnTo>
                    <a:pt x="485228" y="423659"/>
                  </a:lnTo>
                  <a:lnTo>
                    <a:pt x="495071" y="421678"/>
                  </a:lnTo>
                  <a:lnTo>
                    <a:pt x="503097" y="416242"/>
                  </a:lnTo>
                  <a:lnTo>
                    <a:pt x="508520" y="408203"/>
                  </a:lnTo>
                  <a:lnTo>
                    <a:pt x="510501" y="398348"/>
                  </a:lnTo>
                  <a:close/>
                </a:path>
                <a:path w="572135" h="424179">
                  <a:moveTo>
                    <a:pt x="571995" y="195783"/>
                  </a:moveTo>
                  <a:lnTo>
                    <a:pt x="555155" y="109689"/>
                  </a:lnTo>
                  <a:lnTo>
                    <a:pt x="122999" y="195783"/>
                  </a:lnTo>
                  <a:lnTo>
                    <a:pt x="381609" y="195783"/>
                  </a:lnTo>
                  <a:lnTo>
                    <a:pt x="514718" y="169621"/>
                  </a:lnTo>
                  <a:lnTo>
                    <a:pt x="520611" y="195783"/>
                  </a:lnTo>
                  <a:lnTo>
                    <a:pt x="571995" y="19578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20091" y="4587898"/>
            <a:ext cx="657225" cy="648335"/>
            <a:chOff x="920091" y="4587898"/>
            <a:chExt cx="657225" cy="64833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481" y="4717961"/>
              <a:ext cx="242080" cy="24146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20091" y="4587898"/>
              <a:ext cx="657225" cy="648335"/>
            </a:xfrm>
            <a:custGeom>
              <a:avLst/>
              <a:gdLst/>
              <a:ahLst/>
              <a:cxnLst/>
              <a:rect l="l" t="t" r="r" b="b"/>
              <a:pathLst>
                <a:path w="657225" h="648335">
                  <a:moveTo>
                    <a:pt x="345746" y="477376"/>
                  </a:moveTo>
                  <a:lnTo>
                    <a:pt x="311172" y="477376"/>
                  </a:lnTo>
                  <a:lnTo>
                    <a:pt x="311172" y="640530"/>
                  </a:lnTo>
                  <a:lnTo>
                    <a:pt x="318915" y="648267"/>
                  </a:lnTo>
                  <a:lnTo>
                    <a:pt x="338010" y="648267"/>
                  </a:lnTo>
                  <a:lnTo>
                    <a:pt x="345746" y="640530"/>
                  </a:lnTo>
                  <a:lnTo>
                    <a:pt x="345746" y="477376"/>
                  </a:lnTo>
                  <a:close/>
                </a:path>
                <a:path w="657225" h="648335">
                  <a:moveTo>
                    <a:pt x="375653" y="458100"/>
                  </a:moveTo>
                  <a:lnTo>
                    <a:pt x="281264" y="458100"/>
                  </a:lnTo>
                  <a:lnTo>
                    <a:pt x="148152" y="591217"/>
                  </a:lnTo>
                  <a:lnTo>
                    <a:pt x="144366" y="596990"/>
                  </a:lnTo>
                  <a:lnTo>
                    <a:pt x="143194" y="603189"/>
                  </a:lnTo>
                  <a:lnTo>
                    <a:pt x="143128" y="603540"/>
                  </a:lnTo>
                  <a:lnTo>
                    <a:pt x="144359" y="609697"/>
                  </a:lnTo>
                  <a:lnTo>
                    <a:pt x="144435" y="610076"/>
                  </a:lnTo>
                  <a:lnTo>
                    <a:pt x="148195" y="615679"/>
                  </a:lnTo>
                  <a:lnTo>
                    <a:pt x="148282" y="615809"/>
                  </a:lnTo>
                  <a:lnTo>
                    <a:pt x="154056" y="619599"/>
                  </a:lnTo>
                  <a:lnTo>
                    <a:pt x="160607" y="620838"/>
                  </a:lnTo>
                  <a:lnTo>
                    <a:pt x="166799" y="619599"/>
                  </a:lnTo>
                  <a:lnTo>
                    <a:pt x="167041" y="619599"/>
                  </a:lnTo>
                  <a:lnTo>
                    <a:pt x="172873" y="615679"/>
                  </a:lnTo>
                  <a:lnTo>
                    <a:pt x="311172" y="477376"/>
                  </a:lnTo>
                  <a:lnTo>
                    <a:pt x="345746" y="477376"/>
                  </a:lnTo>
                  <a:lnTo>
                    <a:pt x="345746" y="477117"/>
                  </a:lnTo>
                  <a:lnTo>
                    <a:pt x="394669" y="477117"/>
                  </a:lnTo>
                  <a:lnTo>
                    <a:pt x="375653" y="458100"/>
                  </a:lnTo>
                  <a:close/>
                </a:path>
                <a:path w="657225" h="648335">
                  <a:moveTo>
                    <a:pt x="394669" y="477117"/>
                  </a:moveTo>
                  <a:lnTo>
                    <a:pt x="345746" y="477117"/>
                  </a:lnTo>
                  <a:lnTo>
                    <a:pt x="484045" y="615420"/>
                  </a:lnTo>
                  <a:lnTo>
                    <a:pt x="489768" y="619220"/>
                  </a:lnTo>
                  <a:lnTo>
                    <a:pt x="496278" y="620487"/>
                  </a:lnTo>
                  <a:lnTo>
                    <a:pt x="502787" y="619220"/>
                  </a:lnTo>
                  <a:lnTo>
                    <a:pt x="508507" y="615420"/>
                  </a:lnTo>
                  <a:lnTo>
                    <a:pt x="512307" y="609697"/>
                  </a:lnTo>
                  <a:lnTo>
                    <a:pt x="513506" y="603540"/>
                  </a:lnTo>
                  <a:lnTo>
                    <a:pt x="513574" y="603189"/>
                  </a:lnTo>
                  <a:lnTo>
                    <a:pt x="512367" y="596990"/>
                  </a:lnTo>
                  <a:lnTo>
                    <a:pt x="512307" y="596680"/>
                  </a:lnTo>
                  <a:lnTo>
                    <a:pt x="508507" y="590957"/>
                  </a:lnTo>
                  <a:lnTo>
                    <a:pt x="394669" y="477117"/>
                  </a:lnTo>
                  <a:close/>
                </a:path>
                <a:path w="657225" h="648335">
                  <a:moveTo>
                    <a:pt x="649211" y="423524"/>
                  </a:moveTo>
                  <a:lnTo>
                    <a:pt x="7743" y="423524"/>
                  </a:lnTo>
                  <a:lnTo>
                    <a:pt x="0" y="431268"/>
                  </a:lnTo>
                  <a:lnTo>
                    <a:pt x="0" y="450364"/>
                  </a:lnTo>
                  <a:lnTo>
                    <a:pt x="7743" y="458100"/>
                  </a:lnTo>
                  <a:lnTo>
                    <a:pt x="649211" y="458100"/>
                  </a:lnTo>
                  <a:lnTo>
                    <a:pt x="656918" y="450364"/>
                  </a:lnTo>
                  <a:lnTo>
                    <a:pt x="656918" y="431268"/>
                  </a:lnTo>
                  <a:lnTo>
                    <a:pt x="649211" y="423524"/>
                  </a:lnTo>
                  <a:close/>
                </a:path>
                <a:path w="657225" h="648335">
                  <a:moveTo>
                    <a:pt x="622344" y="69122"/>
                  </a:moveTo>
                  <a:lnTo>
                    <a:pt x="34574" y="69122"/>
                  </a:lnTo>
                  <a:lnTo>
                    <a:pt x="34574" y="423524"/>
                  </a:lnTo>
                  <a:lnTo>
                    <a:pt x="622344" y="423524"/>
                  </a:lnTo>
                  <a:lnTo>
                    <a:pt x="622344" y="406236"/>
                  </a:lnTo>
                  <a:lnTo>
                    <a:pt x="86436" y="406236"/>
                  </a:lnTo>
                  <a:lnTo>
                    <a:pt x="86436" y="95054"/>
                  </a:lnTo>
                  <a:lnTo>
                    <a:pt x="622344" y="95054"/>
                  </a:lnTo>
                  <a:lnTo>
                    <a:pt x="622344" y="69122"/>
                  </a:lnTo>
                  <a:close/>
                </a:path>
                <a:path w="657225" h="648335">
                  <a:moveTo>
                    <a:pt x="622344" y="95054"/>
                  </a:moveTo>
                  <a:lnTo>
                    <a:pt x="570482" y="95054"/>
                  </a:lnTo>
                  <a:lnTo>
                    <a:pt x="570482" y="406236"/>
                  </a:lnTo>
                  <a:lnTo>
                    <a:pt x="622344" y="406236"/>
                  </a:lnTo>
                  <a:lnTo>
                    <a:pt x="622344" y="95054"/>
                  </a:lnTo>
                  <a:close/>
                </a:path>
                <a:path w="657225" h="648335">
                  <a:moveTo>
                    <a:pt x="649211" y="34547"/>
                  </a:moveTo>
                  <a:lnTo>
                    <a:pt x="7743" y="34546"/>
                  </a:lnTo>
                  <a:lnTo>
                    <a:pt x="0" y="42290"/>
                  </a:lnTo>
                  <a:lnTo>
                    <a:pt x="0" y="61386"/>
                  </a:lnTo>
                  <a:lnTo>
                    <a:pt x="7743" y="69122"/>
                  </a:lnTo>
                  <a:lnTo>
                    <a:pt x="649211" y="69122"/>
                  </a:lnTo>
                  <a:lnTo>
                    <a:pt x="656918" y="61386"/>
                  </a:lnTo>
                  <a:lnTo>
                    <a:pt x="656918" y="42290"/>
                  </a:lnTo>
                  <a:lnTo>
                    <a:pt x="649211" y="34547"/>
                  </a:lnTo>
                  <a:close/>
                </a:path>
                <a:path w="657225" h="648335">
                  <a:moveTo>
                    <a:pt x="338010" y="0"/>
                  </a:moveTo>
                  <a:lnTo>
                    <a:pt x="318915" y="0"/>
                  </a:lnTo>
                  <a:lnTo>
                    <a:pt x="311172" y="7707"/>
                  </a:lnTo>
                  <a:lnTo>
                    <a:pt x="311172" y="34546"/>
                  </a:lnTo>
                  <a:lnTo>
                    <a:pt x="345746" y="34546"/>
                  </a:lnTo>
                  <a:lnTo>
                    <a:pt x="345746" y="7707"/>
                  </a:lnTo>
                  <a:lnTo>
                    <a:pt x="3380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1856211" y="6477253"/>
            <a:ext cx="295275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endParaRPr spc="-25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A1206AF7-5108-075D-19CF-F030DD1E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1835"/>
            <a:ext cx="4724399" cy="50641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267698"/>
            <a:ext cx="9829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</a:t>
            </a:r>
            <a:r>
              <a:rPr sz="3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3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Regularidade</a:t>
            </a:r>
            <a:r>
              <a:rPr sz="3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Previdenciária</a:t>
            </a:r>
            <a:endParaRPr sz="3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E68573C-1B5A-BA79-9BA7-A76D6B6C82FC}"/>
              </a:ext>
            </a:extLst>
          </p:cNvPr>
          <p:cNvSpPr/>
          <p:nvPr/>
        </p:nvSpPr>
        <p:spPr>
          <a:xfrm>
            <a:off x="6629403" y="2236092"/>
            <a:ext cx="4267195" cy="15645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bject 10"/>
          <p:cNvSpPr txBox="1"/>
          <p:nvPr/>
        </p:nvSpPr>
        <p:spPr>
          <a:xfrm rot="10800000" flipV="1">
            <a:off x="6705600" y="2266673"/>
            <a:ext cx="411479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500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Atesta</a:t>
            </a:r>
            <a:r>
              <a:rPr sz="25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</a:t>
            </a:r>
            <a:r>
              <a:rPr sz="25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cumprimento</a:t>
            </a:r>
            <a:r>
              <a:rPr sz="2500" spc="-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dos</a:t>
            </a:r>
            <a:r>
              <a:rPr sz="25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critérios</a:t>
            </a:r>
            <a:r>
              <a:rPr sz="25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25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exigências</a:t>
            </a:r>
            <a:r>
              <a:rPr sz="25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estabelecidos</a:t>
            </a:r>
            <a:r>
              <a:rPr sz="25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</a:t>
            </a:r>
            <a:r>
              <a:rPr sz="25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2500" spc="-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Lei</a:t>
            </a:r>
            <a:r>
              <a:rPr sz="25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n°</a:t>
            </a:r>
            <a:r>
              <a:rPr sz="25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9.717,</a:t>
            </a:r>
            <a:r>
              <a:rPr sz="25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sz="25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27/11/1998</a:t>
            </a:r>
            <a:endParaRPr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0AC6-AEA0-D9C2-DEBC-0E5E16834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6291AAB-9CBC-A675-6610-3D2E3E14A610}"/>
              </a:ext>
            </a:extLst>
          </p:cNvPr>
          <p:cNvSpPr/>
          <p:nvPr/>
        </p:nvSpPr>
        <p:spPr>
          <a:xfrm>
            <a:off x="1752600" y="2209800"/>
            <a:ext cx="8610600" cy="2362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02F5F4-0C1C-8204-BFF2-6423E449D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67698"/>
            <a:ext cx="9829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</a:t>
            </a:r>
            <a:r>
              <a:rPr sz="3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3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Regularidade</a:t>
            </a:r>
            <a:r>
              <a:rPr sz="3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Previdenciária</a:t>
            </a:r>
            <a:endParaRPr sz="3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57F810-C017-CAC3-A9A2-6DB2A1DAF315}"/>
              </a:ext>
            </a:extLst>
          </p:cNvPr>
          <p:cNvSpPr txBox="1"/>
          <p:nvPr/>
        </p:nvSpPr>
        <p:spPr>
          <a:xfrm>
            <a:off x="1828800" y="2286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 a finalidade de atestar que o Município cumpre as regras constitucionais e legais voltadas para a gestão do RPPS e, consequentemente, tende a propiciar aos seus segurados e beneficiários um RPPS com uma gestão direcionada ao </a:t>
            </a:r>
            <a:r>
              <a:rPr lang="pt-BR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FORTALECIMENTO  </a:t>
            </a: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pt-BR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SUSTENTABILIDADE</a:t>
            </a: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baseados em boas práticas de gestão previdenciária.</a:t>
            </a:r>
          </a:p>
        </p:txBody>
      </p:sp>
    </p:spTree>
    <p:extLst>
      <p:ext uri="{BB962C8B-B14F-4D97-AF65-F5344CB8AC3E}">
        <p14:creationId xmlns:p14="http://schemas.microsoft.com/office/powerpoint/2010/main" val="3749530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C361-8BA7-1872-B826-6BF044375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B4FCFFFF-3AE0-002A-553A-80376AAFC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67698"/>
            <a:ext cx="9829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Concurso Público</a:t>
            </a:r>
            <a:endParaRPr sz="32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6B596C-71F0-AADA-E82E-80CD4E9E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1549879"/>
            <a:ext cx="2743200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840CA-983B-3761-3E50-3FF358AC78D9}"/>
              </a:ext>
            </a:extLst>
          </p:cNvPr>
          <p:cNvSpPr txBox="1"/>
          <p:nvPr/>
        </p:nvSpPr>
        <p:spPr>
          <a:xfrm>
            <a:off x="3657600" y="1247775"/>
            <a:ext cx="7924800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Cargo: Analista de Previdência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Área de Formação: Administração, Ciências Jurídicas, Estatística, Ciências atuariais, Ciências Contábeis ou Economia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Vagas: 30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da Prova: 15/09/2024</a:t>
            </a:r>
          </a:p>
          <a:p>
            <a:pPr marL="342900" indent="-342900">
              <a:buAutoNum type="alphaLcParenR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MANHÃ – Prova Objetiva; </a:t>
            </a:r>
          </a:p>
          <a:p>
            <a:pPr marL="342900" indent="-342900">
              <a:buAutoNum type="alphaLcParenR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TARDE – Prova Dissertativa (Redação e Estudo de Caso)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6D45AC-26B0-9F6F-5239-E98436879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834507"/>
              </p:ext>
            </p:extLst>
          </p:nvPr>
        </p:nvGraphicFramePr>
        <p:xfrm>
          <a:off x="152400" y="3250525"/>
          <a:ext cx="6324600" cy="33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m 16" descr="Grupo de pessoas em pé posando para foto&#10;&#10;O conteúdo gerado por IA pode estar incorreto.">
            <a:extLst>
              <a:ext uri="{FF2B5EF4-FFF2-40B4-BE49-F238E27FC236}">
                <a16:creationId xmlns:a16="http://schemas.microsoft.com/office/drawing/2014/main" id="{6B57F27F-0A42-A9ED-DC50-DA3B9EC819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463" b="463"/>
          <a:stretch>
            <a:fillRect/>
          </a:stretch>
        </p:blipFill>
        <p:spPr>
          <a:xfrm>
            <a:off x="6642340" y="3536829"/>
            <a:ext cx="4715774" cy="26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8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528" y="239462"/>
            <a:ext cx="9455304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38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8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8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sz="38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sz="38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sz="38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sz="38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5968" y="3919865"/>
            <a:ext cx="4574278" cy="201646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584450" y="4925059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7314" y="4812538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10304" y="4699457"/>
            <a:ext cx="168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3041" y="5206746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5905" y="4530979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8896" y="4362069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1888" y="4305680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24879" y="4249673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0123" y="892809"/>
            <a:ext cx="11125835" cy="47448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>
                <a:latin typeface="Calibri"/>
                <a:cs typeface="Calibri"/>
              </a:rPr>
              <a:t>O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IPREM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é,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 b="1" err="1">
                <a:latin typeface="Calibri"/>
                <a:cs typeface="Calibri"/>
              </a:rPr>
              <a:t>há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lang="pt-BR" sz="2000" b="1">
                <a:latin typeface="Calibri"/>
                <a:cs typeface="Calibri"/>
              </a:rPr>
              <a:t>seis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medições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consecutivas,</a:t>
            </a:r>
            <a:r>
              <a:rPr sz="2000" b="1" spc="-70"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nota</a:t>
            </a:r>
            <a:r>
              <a:rPr sz="2000" b="1" spc="-4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10</a:t>
            </a:r>
            <a:r>
              <a:rPr sz="2000" b="1" spc="-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na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avaliação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do</a:t>
            </a:r>
            <a:r>
              <a:rPr sz="2000" spc="-10"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Índice</a:t>
            </a:r>
            <a:r>
              <a:rPr sz="2000" b="1" spc="-5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sz="2000" b="1" spc="-5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2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Transparência</a:t>
            </a:r>
            <a:r>
              <a:rPr sz="2000" b="1" spc="-15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Ativa</a:t>
            </a:r>
            <a:r>
              <a:rPr sz="2000" b="1" spc="-2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2000" b="1" spc="-2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ITA.</a:t>
            </a:r>
            <a:endParaRPr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3C65856-1BF9-5040-259A-4A89469E0C8C}"/>
              </a:ext>
            </a:extLst>
          </p:cNvPr>
          <p:cNvSpPr txBox="1"/>
          <p:nvPr/>
        </p:nvSpPr>
        <p:spPr>
          <a:xfrm>
            <a:off x="7091141" y="2349703"/>
            <a:ext cx="4393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lang="pt-BR">
                <a:solidFill>
                  <a:srgbClr val="31302F"/>
                </a:solidFill>
                <a:latin typeface="Calibri"/>
                <a:cs typeface="Calibri"/>
              </a:rPr>
              <a:t>A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valia</a:t>
            </a:r>
            <a:r>
              <a:rPr lang="pt-BR" sz="1800" spc="-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o</a:t>
            </a:r>
            <a:r>
              <a:rPr lang="pt-BR" sz="1800" spc="-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nível</a:t>
            </a:r>
            <a:r>
              <a:rPr lang="pt-BR" sz="1800" spc="-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de</a:t>
            </a:r>
            <a:r>
              <a:rPr lang="pt-BR" sz="1800" spc="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 spc="-20">
                <a:solidFill>
                  <a:srgbClr val="31302F"/>
                </a:solidFill>
                <a:latin typeface="Calibri"/>
                <a:cs typeface="Calibri"/>
              </a:rPr>
              <a:t>Transparência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 Ativa </a:t>
            </a:r>
            <a:r>
              <a:rPr lang="pt-BR" sz="1800" spc="-10">
                <a:solidFill>
                  <a:srgbClr val="31302F"/>
                </a:solidFill>
                <a:latin typeface="Calibri"/>
                <a:cs typeface="Calibri"/>
              </a:rPr>
              <a:t>relacionado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aos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portais</a:t>
            </a:r>
            <a:r>
              <a:rPr lang="pt-BR" sz="1800" spc="36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institucionais</a:t>
            </a:r>
            <a:r>
              <a:rPr lang="pt-BR" sz="1800" spc="37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de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órgãos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e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entidades</a:t>
            </a:r>
            <a:r>
              <a:rPr lang="pt-BR" sz="1800" spc="38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que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compõem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a</a:t>
            </a:r>
            <a:r>
              <a:rPr lang="pt-BR" sz="1800" spc="37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Administração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Pública</a:t>
            </a:r>
            <a:r>
              <a:rPr lang="pt-BR" sz="1800" spc="37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800">
                <a:solidFill>
                  <a:srgbClr val="31302F"/>
                </a:solidFill>
                <a:latin typeface="Calibri"/>
                <a:cs typeface="Calibri"/>
              </a:rPr>
              <a:t>Municipal.</a:t>
            </a:r>
            <a:r>
              <a:rPr lang="pt-BR" sz="1800" spc="365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endParaRPr lang="pt-BR" sz="1800">
              <a:latin typeface="Calibri"/>
              <a:cs typeface="Calibri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091DECE-004D-FCD4-CB1D-3316AF6BF5C0}"/>
              </a:ext>
            </a:extLst>
          </p:cNvPr>
          <p:cNvSpPr txBox="1"/>
          <p:nvPr/>
        </p:nvSpPr>
        <p:spPr>
          <a:xfrm>
            <a:off x="157392" y="5130774"/>
            <a:ext cx="65314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O</a:t>
            </a:r>
            <a:r>
              <a:rPr lang="pt-BR" sz="1400" spc="36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fomento</a:t>
            </a:r>
            <a:r>
              <a:rPr lang="pt-BR" sz="1400" spc="36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rgbClr val="31302F"/>
                </a:solidFill>
                <a:latin typeface="Calibri"/>
                <a:cs typeface="Calibri"/>
              </a:rPr>
              <a:t>à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transparência</a:t>
            </a:r>
            <a: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ativa</a:t>
            </a:r>
            <a: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na</a:t>
            </a:r>
            <a: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Cidade de</a:t>
            </a:r>
            <a:r>
              <a:rPr lang="pt-BR" sz="1400" spc="-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São</a:t>
            </a:r>
            <a: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Paulo</a:t>
            </a:r>
            <a:r>
              <a:rPr lang="pt-BR" sz="1400" spc="-2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é</a:t>
            </a:r>
            <a:r>
              <a:rPr lang="pt-BR" sz="1400" spc="-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importante</a:t>
            </a:r>
            <a:r>
              <a:rPr lang="pt-BR" sz="1400" spc="-1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para</a:t>
            </a:r>
            <a:r>
              <a:rPr lang="pt-BR" sz="1400" spc="-1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subsidiar</a:t>
            </a:r>
            <a: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br>
              <a:rPr lang="pt-BR" sz="1400" spc="-20" dirty="0">
                <a:solidFill>
                  <a:srgbClr val="31302F"/>
                </a:solidFill>
                <a:latin typeface="Calibri"/>
                <a:cs typeface="Calibri"/>
              </a:rPr>
            </a:b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o</a:t>
            </a:r>
            <a:r>
              <a:rPr lang="pt-BR" sz="1400" spc="-1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controle</a:t>
            </a:r>
            <a:r>
              <a:rPr lang="pt-BR" sz="1400" spc="-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social</a:t>
            </a:r>
            <a:r>
              <a:rPr lang="pt-BR" sz="1400" spc="-1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das</a:t>
            </a:r>
            <a:r>
              <a:rPr lang="pt-BR" sz="1400" spc="-15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atividades</a:t>
            </a:r>
            <a:r>
              <a:rPr lang="pt-BR" sz="1400" spc="-1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rgbClr val="31302F"/>
                </a:solidFill>
                <a:latin typeface="Calibri"/>
                <a:cs typeface="Calibri"/>
              </a:rPr>
              <a:t>realizadas,</a:t>
            </a:r>
            <a:r>
              <a:rPr lang="pt-BR" sz="1400" spc="-10" dirty="0">
                <a:solidFill>
                  <a:srgbClr val="31302F"/>
                </a:solidFill>
                <a:latin typeface="Calibri"/>
                <a:cs typeface="Calibri"/>
              </a:rPr>
              <a:t> </a:t>
            </a:r>
            <a:r>
              <a:rPr lang="pt-BR" sz="1400" b="1" spc="-25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sem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que</a:t>
            </a:r>
            <a:r>
              <a:rPr lang="pt-BR" sz="1400" b="1" spc="-25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seja</a:t>
            </a:r>
            <a:r>
              <a:rPr lang="pt-BR" sz="1400" b="1" spc="-40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necessário</a:t>
            </a:r>
            <a:r>
              <a:rPr lang="pt-BR" sz="1400" b="1" spc="-25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solicitar</a:t>
            </a:r>
            <a:r>
              <a:rPr lang="pt-BR" sz="1400" b="1" spc="-10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pelo</a:t>
            </a:r>
            <a:r>
              <a:rPr lang="pt-BR" sz="1400" b="1" spc="-20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acesso</a:t>
            </a:r>
            <a:r>
              <a:rPr lang="pt-BR" sz="1400" b="1" spc="-40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às</a:t>
            </a:r>
            <a:r>
              <a:rPr lang="pt-BR" sz="1400" b="1" spc="-25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313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informações</a:t>
            </a:r>
            <a:r>
              <a:rPr lang="pt-BR" sz="1400" spc="-10" dirty="0">
                <a:solidFill>
                  <a:srgbClr val="31302F"/>
                </a:solidFill>
                <a:latin typeface="Calibri"/>
                <a:cs typeface="Calibri"/>
              </a:rPr>
              <a:t>.</a:t>
            </a:r>
            <a:endParaRPr lang="pt-BR" sz="1400"/>
          </a:p>
        </p:txBody>
      </p:sp>
      <p:sp>
        <p:nvSpPr>
          <p:cNvPr id="48" name="Seta: para Baixo 47">
            <a:extLst>
              <a:ext uri="{FF2B5EF4-FFF2-40B4-BE49-F238E27FC236}">
                <a16:creationId xmlns:a16="http://schemas.microsoft.com/office/drawing/2014/main" id="{B83C04AE-0930-68DA-800F-99122DB7859C}"/>
              </a:ext>
            </a:extLst>
          </p:cNvPr>
          <p:cNvSpPr/>
          <p:nvPr/>
        </p:nvSpPr>
        <p:spPr>
          <a:xfrm>
            <a:off x="9156246" y="1547033"/>
            <a:ext cx="457200" cy="7559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C82B4C11-96AD-3F56-858D-B8919C999D13}"/>
              </a:ext>
            </a:extLst>
          </p:cNvPr>
          <p:cNvCxnSpPr>
            <a:cxnSpLocks/>
          </p:cNvCxnSpPr>
          <p:nvPr/>
        </p:nvCxnSpPr>
        <p:spPr>
          <a:xfrm flipH="1">
            <a:off x="11305095" y="3922435"/>
            <a:ext cx="553784" cy="495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7D416B5-782F-1C39-EAC5-A3EC66827D85}"/>
              </a:ext>
              <a:ext uri="{147F2762-F138-4A5C-976F-8EAC2B608ADB}">
                <a16:predDERef xmlns:a16="http://schemas.microsoft.com/office/drawing/2014/main" pred="{57D65E6E-7F8C-4C33-99B5-ED94170C2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222740"/>
              </p:ext>
            </p:extLst>
          </p:nvPr>
        </p:nvGraphicFramePr>
        <p:xfrm>
          <a:off x="757875" y="1545530"/>
          <a:ext cx="4945989" cy="319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056930" cy="723787"/>
          </a:xfrm>
          <a:prstGeom prst="rect">
            <a:avLst/>
          </a:prstGeom>
        </p:spPr>
        <p:txBody>
          <a:bodyPr vert="horz" wrap="square" lIns="0" tIns="76707" rIns="0" bIns="0" rtlCol="0" anchor="t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</a:t>
            </a:r>
            <a:r>
              <a:rPr lang="pt-BR" sz="4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pt-BR" sz="4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</a:t>
            </a:r>
            <a:endParaRPr lang="pt-BR" sz="4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800" y="1814371"/>
            <a:ext cx="373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>
                <a:latin typeface="Calibri"/>
                <a:cs typeface="Calibri"/>
              </a:rPr>
              <a:t>TOTAL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DE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ATENDIMENTOS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lang="pt-BR" sz="1800" b="1" spc="-1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629763"/>
            <a:ext cx="287528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">
                <a:latin typeface="Calibri"/>
                <a:cs typeface="Calibri"/>
              </a:rPr>
              <a:t>67.</a:t>
            </a:r>
            <a:r>
              <a:rPr lang="pt-BR" sz="8000" b="1" spc="-10">
                <a:latin typeface="Calibri"/>
                <a:cs typeface="Calibri"/>
              </a:rPr>
              <a:t>549</a:t>
            </a:r>
            <a:endParaRPr sz="8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363" y="2267203"/>
            <a:ext cx="3907154" cy="187325"/>
            <a:chOff x="637286" y="3002533"/>
            <a:chExt cx="3907154" cy="187325"/>
          </a:xfrm>
        </p:grpSpPr>
        <p:sp>
          <p:nvSpPr>
            <p:cNvPr id="11" name="object 11"/>
            <p:cNvSpPr/>
            <p:nvPr/>
          </p:nvSpPr>
          <p:spPr>
            <a:xfrm>
              <a:off x="649986" y="3015233"/>
              <a:ext cx="3881754" cy="161925"/>
            </a:xfrm>
            <a:custGeom>
              <a:avLst/>
              <a:gdLst/>
              <a:ahLst/>
              <a:cxnLst/>
              <a:rect l="l" t="t" r="r" b="b"/>
              <a:pathLst>
                <a:path w="3881754" h="161925">
                  <a:moveTo>
                    <a:pt x="3881628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3881628" y="161544"/>
                  </a:lnTo>
                  <a:lnTo>
                    <a:pt x="388162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986" y="3015233"/>
              <a:ext cx="3881754" cy="161925"/>
            </a:xfrm>
            <a:custGeom>
              <a:avLst/>
              <a:gdLst/>
              <a:ahLst/>
              <a:cxnLst/>
              <a:rect l="l" t="t" r="r" b="b"/>
              <a:pathLst>
                <a:path w="3881754" h="161925">
                  <a:moveTo>
                    <a:pt x="0" y="161544"/>
                  </a:moveTo>
                  <a:lnTo>
                    <a:pt x="3881628" y="161544"/>
                  </a:lnTo>
                  <a:lnTo>
                    <a:pt x="3881628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25400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0CECC2CE-1010-41F4-7560-A3BDFA1F15C6}"/>
              </a:ext>
            </a:extLst>
          </p:cNvPr>
          <p:cNvSpPr txBox="1"/>
          <p:nvPr/>
        </p:nvSpPr>
        <p:spPr>
          <a:xfrm>
            <a:off x="7157085" y="1828800"/>
            <a:ext cx="373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>
                <a:latin typeface="Calibri"/>
                <a:cs typeface="Calibri"/>
              </a:rPr>
              <a:t>TOTAL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DE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ATENDIMENTOS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lang="pt-BR" sz="1800" b="1" spc="-10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FE5814D5-3D06-9F2D-408E-1223B2935BF0}"/>
              </a:ext>
            </a:extLst>
          </p:cNvPr>
          <p:cNvSpPr txBox="1"/>
          <p:nvPr/>
        </p:nvSpPr>
        <p:spPr>
          <a:xfrm>
            <a:off x="7220585" y="2644192"/>
            <a:ext cx="28752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8000" b="1" spc="-10">
                <a:latin typeface="Calibri"/>
                <a:cs typeface="Calibri"/>
              </a:rPr>
              <a:t>83.302</a:t>
            </a:r>
            <a:endParaRPr sz="8000">
              <a:latin typeface="Calibri"/>
              <a:cs typeface="Calibri"/>
            </a:endParaRPr>
          </a:p>
        </p:txBody>
      </p:sp>
      <p:grpSp>
        <p:nvGrpSpPr>
          <p:cNvPr id="15" name="object 10">
            <a:extLst>
              <a:ext uri="{FF2B5EF4-FFF2-40B4-BE49-F238E27FC236}">
                <a16:creationId xmlns:a16="http://schemas.microsoft.com/office/drawing/2014/main" id="{93CB14CF-98E5-5D1D-8E49-D25DB2DC2C9A}"/>
              </a:ext>
            </a:extLst>
          </p:cNvPr>
          <p:cNvGrpSpPr/>
          <p:nvPr/>
        </p:nvGrpSpPr>
        <p:grpSpPr>
          <a:xfrm>
            <a:off x="6704648" y="2281632"/>
            <a:ext cx="3907154" cy="187325"/>
            <a:chOff x="637286" y="3002533"/>
            <a:chExt cx="3907154" cy="187325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614349BF-1198-7AEE-101C-537977E45434}"/>
                </a:ext>
              </a:extLst>
            </p:cNvPr>
            <p:cNvSpPr/>
            <p:nvPr/>
          </p:nvSpPr>
          <p:spPr>
            <a:xfrm>
              <a:off x="649986" y="3015233"/>
              <a:ext cx="3881754" cy="161925"/>
            </a:xfrm>
            <a:custGeom>
              <a:avLst/>
              <a:gdLst/>
              <a:ahLst/>
              <a:cxnLst/>
              <a:rect l="l" t="t" r="r" b="b"/>
              <a:pathLst>
                <a:path w="3881754" h="161925">
                  <a:moveTo>
                    <a:pt x="3881628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3881628" y="161544"/>
                  </a:lnTo>
                  <a:lnTo>
                    <a:pt x="388162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87FD7EEC-97F9-261F-7C84-3F9EBF5570F7}"/>
                </a:ext>
              </a:extLst>
            </p:cNvPr>
            <p:cNvSpPr/>
            <p:nvPr/>
          </p:nvSpPr>
          <p:spPr>
            <a:xfrm>
              <a:off x="649986" y="3015233"/>
              <a:ext cx="3881754" cy="161925"/>
            </a:xfrm>
            <a:custGeom>
              <a:avLst/>
              <a:gdLst/>
              <a:ahLst/>
              <a:cxnLst/>
              <a:rect l="l" t="t" r="r" b="b"/>
              <a:pathLst>
                <a:path w="3881754" h="161925">
                  <a:moveTo>
                    <a:pt x="0" y="161544"/>
                  </a:moveTo>
                  <a:lnTo>
                    <a:pt x="3881628" y="161544"/>
                  </a:lnTo>
                  <a:lnTo>
                    <a:pt x="3881628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25400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 descr="Design PNG E SVG De Ícone De Telefone Azul Para Camisetas">
            <a:extLst>
              <a:ext uri="{FF2B5EF4-FFF2-40B4-BE49-F238E27FC236}">
                <a16:creationId xmlns:a16="http://schemas.microsoft.com/office/drawing/2014/main" id="{850BCB0A-41DE-CED5-34BD-E4D54435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2456"/>
            <a:ext cx="1021614" cy="10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mail - Free communications icons">
            <a:extLst>
              <a:ext uri="{FF2B5EF4-FFF2-40B4-BE49-F238E27FC236}">
                <a16:creationId xmlns:a16="http://schemas.microsoft.com/office/drawing/2014/main" id="{4AEDD1BD-1EE1-1856-BBBF-4F0D697D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809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APS - Sabesprev: Atendimento presencial com hora marcada">
            <a:extLst>
              <a:ext uri="{FF2B5EF4-FFF2-40B4-BE49-F238E27FC236}">
                <a16:creationId xmlns:a16="http://schemas.microsoft.com/office/drawing/2014/main" id="{308E5514-9A9C-EBC4-49E7-A2035BAA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22" y="4808647"/>
            <a:ext cx="1547178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Cima 1">
            <a:extLst>
              <a:ext uri="{FF2B5EF4-FFF2-40B4-BE49-F238E27FC236}">
                <a16:creationId xmlns:a16="http://schemas.microsoft.com/office/drawing/2014/main" id="{66FDED11-3B77-A01E-FD98-C8F44B0A52B3}"/>
              </a:ext>
            </a:extLst>
          </p:cNvPr>
          <p:cNvSpPr/>
          <p:nvPr/>
        </p:nvSpPr>
        <p:spPr>
          <a:xfrm>
            <a:off x="10497552" y="2937710"/>
            <a:ext cx="350921" cy="62163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BCD35BC-9BD8-C290-9C5D-4266119A72F8}"/>
              </a:ext>
            </a:extLst>
          </p:cNvPr>
          <p:cNvSpPr/>
          <p:nvPr/>
        </p:nvSpPr>
        <p:spPr>
          <a:xfrm>
            <a:off x="5193631" y="3037973"/>
            <a:ext cx="892342" cy="3609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946D-0D55-8921-E37C-5D9DE5987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3CC0E2B5-1473-6BE4-9DDA-0DAD39701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056930" cy="723787"/>
          </a:xfrm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</a:t>
            </a:r>
          </a:p>
        </p:txBody>
      </p:sp>
      <p:pic>
        <p:nvPicPr>
          <p:cNvPr id="4098" name="Picture 2" descr="Design PNG E SVG De Ícone De Telefone Azul Para Camisetas">
            <a:extLst>
              <a:ext uri="{FF2B5EF4-FFF2-40B4-BE49-F238E27FC236}">
                <a16:creationId xmlns:a16="http://schemas.microsoft.com/office/drawing/2014/main" id="{EF710968-954F-811A-9793-735D74D3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5" y="1426850"/>
            <a:ext cx="1021614" cy="10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mail - Free communications icons">
            <a:extLst>
              <a:ext uri="{FF2B5EF4-FFF2-40B4-BE49-F238E27FC236}">
                <a16:creationId xmlns:a16="http://schemas.microsoft.com/office/drawing/2014/main" id="{C16FA198-9961-D510-5A7B-BF25AE50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12" y="1357228"/>
            <a:ext cx="1028431" cy="10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APS - Sabesprev: Atendimento presencial com hora marcada">
            <a:extLst>
              <a:ext uri="{FF2B5EF4-FFF2-40B4-BE49-F238E27FC236}">
                <a16:creationId xmlns:a16="http://schemas.microsoft.com/office/drawing/2014/main" id="{0C4B0013-43C7-DA24-D301-3AE07E75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92" y="1299719"/>
            <a:ext cx="1547178" cy="10715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6365ED-B4AE-0421-A883-9B0855D983CD}"/>
              </a:ext>
            </a:extLst>
          </p:cNvPr>
          <p:cNvSpPr txBox="1"/>
          <p:nvPr/>
        </p:nvSpPr>
        <p:spPr>
          <a:xfrm>
            <a:off x="1321998" y="166167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+mn-lt"/>
              </a:rPr>
              <a:t>22.645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EEAA40E-1D0D-45B1-092F-44E692F13164}"/>
              </a:ext>
            </a:extLst>
          </p:cNvPr>
          <p:cNvSpPr/>
          <p:nvPr/>
        </p:nvSpPr>
        <p:spPr>
          <a:xfrm>
            <a:off x="571500" y="2590800"/>
            <a:ext cx="285750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Três maiores demandas</a:t>
            </a:r>
          </a:p>
          <a:p>
            <a:pPr algn="ctr"/>
            <a:r>
              <a:rPr lang="pt-BR"/>
              <a:t>Atendimento Telefônico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FCE679-7576-E107-7EBF-48493C2DF2E8}"/>
              </a:ext>
            </a:extLst>
          </p:cNvPr>
          <p:cNvSpPr txBox="1"/>
          <p:nvPr/>
        </p:nvSpPr>
        <p:spPr>
          <a:xfrm>
            <a:off x="5214932" y="1633268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+mn-lt"/>
              </a:rPr>
              <a:t>37.902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D0E90DB-FF7C-DA95-4F5E-65C4B1F829E9}"/>
              </a:ext>
            </a:extLst>
          </p:cNvPr>
          <p:cNvSpPr/>
          <p:nvPr/>
        </p:nvSpPr>
        <p:spPr>
          <a:xfrm>
            <a:off x="4367678" y="2576301"/>
            <a:ext cx="285750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Três maiores demandas</a:t>
            </a:r>
          </a:p>
          <a:p>
            <a:pPr algn="ctr"/>
            <a:r>
              <a:rPr lang="pt-BR"/>
              <a:t>Atendimento e-mail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7259669-11F2-2EAF-22B4-18D1A6A9503C}"/>
              </a:ext>
            </a:extLst>
          </p:cNvPr>
          <p:cNvSpPr/>
          <p:nvPr/>
        </p:nvSpPr>
        <p:spPr>
          <a:xfrm>
            <a:off x="8376478" y="2590800"/>
            <a:ext cx="285750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Três maiores demandas</a:t>
            </a:r>
          </a:p>
          <a:p>
            <a:pPr algn="ctr"/>
            <a:r>
              <a:rPr lang="pt-BR"/>
              <a:t>Atendimento Presencial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CDDF20-79CF-8A52-108F-16907180E374}"/>
              </a:ext>
            </a:extLst>
          </p:cNvPr>
          <p:cNvSpPr txBox="1"/>
          <p:nvPr/>
        </p:nvSpPr>
        <p:spPr>
          <a:xfrm>
            <a:off x="9527157" y="1646424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+mn-lt"/>
              </a:rPr>
              <a:t>22.755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4513F21-9FB9-FA7B-C6EF-2E63682EFC56}"/>
              </a:ext>
            </a:extLst>
          </p:cNvPr>
          <p:cNvGraphicFramePr/>
          <p:nvPr/>
        </p:nvGraphicFramePr>
        <p:xfrm>
          <a:off x="4367678" y="3338302"/>
          <a:ext cx="3099922" cy="292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41F8361-7D28-ACA6-877D-FD5A72C1FB49}"/>
              </a:ext>
            </a:extLst>
          </p:cNvPr>
          <p:cNvGraphicFramePr/>
          <p:nvPr/>
        </p:nvGraphicFramePr>
        <p:xfrm>
          <a:off x="304800" y="3338302"/>
          <a:ext cx="3352800" cy="292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9437F4A-082F-29F7-D554-33E6E0D6375C}"/>
              </a:ext>
            </a:extLst>
          </p:cNvPr>
          <p:cNvGraphicFramePr/>
          <p:nvPr/>
        </p:nvGraphicFramePr>
        <p:xfrm>
          <a:off x="8839200" y="3429000"/>
          <a:ext cx="2038350" cy="270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C45A7AA-55E5-2B63-A4BB-FC8B848B1C69}"/>
              </a:ext>
            </a:extLst>
          </p:cNvPr>
          <p:cNvSpPr txBox="1"/>
          <p:nvPr/>
        </p:nvSpPr>
        <p:spPr>
          <a:xfrm>
            <a:off x="1283224" y="2029122"/>
            <a:ext cx="209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(11.081 em 2023)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962783-D779-9644-5A7A-D380DD34D654}"/>
              </a:ext>
            </a:extLst>
          </p:cNvPr>
          <p:cNvSpPr txBox="1"/>
          <p:nvPr/>
        </p:nvSpPr>
        <p:spPr>
          <a:xfrm>
            <a:off x="5176158" y="1980514"/>
            <a:ext cx="209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(38.278 em 2023)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375A94-2B1C-F30A-780F-1ADC01526E51}"/>
              </a:ext>
            </a:extLst>
          </p:cNvPr>
          <p:cNvSpPr txBox="1"/>
          <p:nvPr/>
        </p:nvSpPr>
        <p:spPr>
          <a:xfrm>
            <a:off x="9488383" y="2000169"/>
            <a:ext cx="209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(18.190 em 2023)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B7AF439B-5BA7-5945-DD1E-AD1B7D27FE68}"/>
              </a:ext>
            </a:extLst>
          </p:cNvPr>
          <p:cNvSpPr/>
          <p:nvPr/>
        </p:nvSpPr>
        <p:spPr>
          <a:xfrm>
            <a:off x="2947736" y="1796401"/>
            <a:ext cx="190499" cy="23060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7E0D14A7-3ABD-2E76-B682-7CACBC47155C}"/>
              </a:ext>
            </a:extLst>
          </p:cNvPr>
          <p:cNvSpPr/>
          <p:nvPr/>
        </p:nvSpPr>
        <p:spPr>
          <a:xfrm>
            <a:off x="11146121" y="1796400"/>
            <a:ext cx="190499" cy="23060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15E7BE4B-662D-D5F3-2E26-FDEA29BF7163}"/>
              </a:ext>
            </a:extLst>
          </p:cNvPr>
          <p:cNvSpPr/>
          <p:nvPr/>
        </p:nvSpPr>
        <p:spPr>
          <a:xfrm>
            <a:off x="6787091" y="1731291"/>
            <a:ext cx="210552" cy="2707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0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009" y="152400"/>
            <a:ext cx="8056930" cy="752128"/>
          </a:xfrm>
          <a:prstGeom prst="rect">
            <a:avLst/>
          </a:prstGeom>
        </p:spPr>
        <p:txBody>
          <a:bodyPr vert="horz" wrap="square" lIns="0" tIns="10477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Finais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61009" y="1349002"/>
            <a:ext cx="11231880" cy="1396365"/>
            <a:chOff x="480059" y="1947672"/>
            <a:chExt cx="11231880" cy="1396365"/>
          </a:xfrm>
        </p:grpSpPr>
        <p:sp>
          <p:nvSpPr>
            <p:cNvPr id="8" name="object 8"/>
            <p:cNvSpPr/>
            <p:nvPr/>
          </p:nvSpPr>
          <p:spPr>
            <a:xfrm>
              <a:off x="480059" y="1947672"/>
              <a:ext cx="11231880" cy="1396365"/>
            </a:xfrm>
            <a:custGeom>
              <a:avLst/>
              <a:gdLst/>
              <a:ahLst/>
              <a:cxnLst/>
              <a:rect l="l" t="t" r="r" b="b"/>
              <a:pathLst>
                <a:path w="11231880" h="1396364">
                  <a:moveTo>
                    <a:pt x="11092307" y="0"/>
                  </a:moveTo>
                  <a:lnTo>
                    <a:pt x="139598" y="0"/>
                  </a:lnTo>
                  <a:lnTo>
                    <a:pt x="95473" y="7115"/>
                  </a:lnTo>
                  <a:lnTo>
                    <a:pt x="57151" y="26928"/>
                  </a:lnTo>
                  <a:lnTo>
                    <a:pt x="26933" y="57140"/>
                  </a:lnTo>
                  <a:lnTo>
                    <a:pt x="7116" y="95455"/>
                  </a:lnTo>
                  <a:lnTo>
                    <a:pt x="0" y="139573"/>
                  </a:lnTo>
                  <a:lnTo>
                    <a:pt x="0" y="1256411"/>
                  </a:lnTo>
                  <a:lnTo>
                    <a:pt x="7116" y="1300528"/>
                  </a:lnTo>
                  <a:lnTo>
                    <a:pt x="26933" y="1338843"/>
                  </a:lnTo>
                  <a:lnTo>
                    <a:pt x="57151" y="1369055"/>
                  </a:lnTo>
                  <a:lnTo>
                    <a:pt x="95473" y="1388868"/>
                  </a:lnTo>
                  <a:lnTo>
                    <a:pt x="139598" y="1395983"/>
                  </a:lnTo>
                  <a:lnTo>
                    <a:pt x="11092307" y="1395983"/>
                  </a:lnTo>
                  <a:lnTo>
                    <a:pt x="11136424" y="1388868"/>
                  </a:lnTo>
                  <a:lnTo>
                    <a:pt x="11174739" y="1369055"/>
                  </a:lnTo>
                  <a:lnTo>
                    <a:pt x="11204951" y="1338843"/>
                  </a:lnTo>
                  <a:lnTo>
                    <a:pt x="11224764" y="1300528"/>
                  </a:lnTo>
                  <a:lnTo>
                    <a:pt x="11231880" y="1256411"/>
                  </a:lnTo>
                  <a:lnTo>
                    <a:pt x="11231880" y="139573"/>
                  </a:lnTo>
                  <a:lnTo>
                    <a:pt x="11224764" y="95455"/>
                  </a:lnTo>
                  <a:lnTo>
                    <a:pt x="11204951" y="57140"/>
                  </a:lnTo>
                  <a:lnTo>
                    <a:pt x="11174739" y="26928"/>
                  </a:lnTo>
                  <a:lnTo>
                    <a:pt x="11136424" y="7115"/>
                  </a:lnTo>
                  <a:lnTo>
                    <a:pt x="11092307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408" y="2393727"/>
              <a:ext cx="268605" cy="111125"/>
            </a:xfrm>
            <a:custGeom>
              <a:avLst/>
              <a:gdLst/>
              <a:ahLst/>
              <a:cxnLst/>
              <a:rect l="l" t="t" r="r" b="b"/>
              <a:pathLst>
                <a:path w="268605" h="111125">
                  <a:moveTo>
                    <a:pt x="268283" y="0"/>
                  </a:moveTo>
                  <a:lnTo>
                    <a:pt x="0" y="0"/>
                  </a:lnTo>
                  <a:lnTo>
                    <a:pt x="0" y="110693"/>
                  </a:lnTo>
                  <a:lnTo>
                    <a:pt x="268283" y="110693"/>
                  </a:lnTo>
                  <a:lnTo>
                    <a:pt x="268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485" y="2812779"/>
              <a:ext cx="94688" cy="94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205" y="2812779"/>
              <a:ext cx="94688" cy="948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925" y="2812780"/>
              <a:ext cx="94688" cy="948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4048" y="2536047"/>
              <a:ext cx="505459" cy="253365"/>
            </a:xfrm>
            <a:custGeom>
              <a:avLst/>
              <a:gdLst/>
              <a:ahLst/>
              <a:cxnLst/>
              <a:rect l="l" t="t" r="r" b="b"/>
              <a:pathLst>
                <a:path w="505459" h="253364">
                  <a:moveTo>
                    <a:pt x="268283" y="0"/>
                  </a:moveTo>
                  <a:lnTo>
                    <a:pt x="236720" y="0"/>
                  </a:lnTo>
                  <a:lnTo>
                    <a:pt x="236720" y="75113"/>
                  </a:lnTo>
                  <a:lnTo>
                    <a:pt x="201212" y="110693"/>
                  </a:lnTo>
                  <a:lnTo>
                    <a:pt x="0" y="110693"/>
                  </a:lnTo>
                  <a:lnTo>
                    <a:pt x="0" y="253012"/>
                  </a:lnTo>
                  <a:lnTo>
                    <a:pt x="31562" y="253012"/>
                  </a:lnTo>
                  <a:lnTo>
                    <a:pt x="31562" y="142319"/>
                  </a:lnTo>
                  <a:lnTo>
                    <a:pt x="228829" y="142319"/>
                  </a:lnTo>
                  <a:lnTo>
                    <a:pt x="213048" y="126506"/>
                  </a:lnTo>
                  <a:lnTo>
                    <a:pt x="252501" y="86973"/>
                  </a:lnTo>
                  <a:lnTo>
                    <a:pt x="280119" y="86973"/>
                  </a:lnTo>
                  <a:lnTo>
                    <a:pt x="268283" y="75113"/>
                  </a:lnTo>
                  <a:lnTo>
                    <a:pt x="268283" y="0"/>
                  </a:lnTo>
                  <a:close/>
                </a:path>
                <a:path w="505459" h="253364">
                  <a:moveTo>
                    <a:pt x="228829" y="142319"/>
                  </a:moveTo>
                  <a:lnTo>
                    <a:pt x="201212" y="142319"/>
                  </a:lnTo>
                  <a:lnTo>
                    <a:pt x="236720" y="177899"/>
                  </a:lnTo>
                  <a:lnTo>
                    <a:pt x="236720" y="253012"/>
                  </a:lnTo>
                  <a:lnTo>
                    <a:pt x="268283" y="253012"/>
                  </a:lnTo>
                  <a:lnTo>
                    <a:pt x="268283" y="177899"/>
                  </a:lnTo>
                  <a:lnTo>
                    <a:pt x="280119" y="166039"/>
                  </a:lnTo>
                  <a:lnTo>
                    <a:pt x="252501" y="166039"/>
                  </a:lnTo>
                  <a:lnTo>
                    <a:pt x="228829" y="142319"/>
                  </a:lnTo>
                  <a:close/>
                </a:path>
                <a:path w="505459" h="253364">
                  <a:moveTo>
                    <a:pt x="505003" y="142319"/>
                  </a:moveTo>
                  <a:lnTo>
                    <a:pt x="473440" y="142319"/>
                  </a:lnTo>
                  <a:lnTo>
                    <a:pt x="473440" y="253012"/>
                  </a:lnTo>
                  <a:lnTo>
                    <a:pt x="505003" y="253013"/>
                  </a:lnTo>
                  <a:lnTo>
                    <a:pt x="505003" y="142319"/>
                  </a:lnTo>
                  <a:close/>
                </a:path>
                <a:path w="505459" h="253364">
                  <a:moveTo>
                    <a:pt x="280119" y="86973"/>
                  </a:moveTo>
                  <a:lnTo>
                    <a:pt x="252501" y="86973"/>
                  </a:lnTo>
                  <a:lnTo>
                    <a:pt x="291955" y="126506"/>
                  </a:lnTo>
                  <a:lnTo>
                    <a:pt x="252501" y="166039"/>
                  </a:lnTo>
                  <a:lnTo>
                    <a:pt x="280119" y="166039"/>
                  </a:lnTo>
                  <a:lnTo>
                    <a:pt x="303791" y="142319"/>
                  </a:lnTo>
                  <a:lnTo>
                    <a:pt x="505003" y="142319"/>
                  </a:lnTo>
                  <a:lnTo>
                    <a:pt x="505003" y="110693"/>
                  </a:lnTo>
                  <a:lnTo>
                    <a:pt x="303791" y="110693"/>
                  </a:lnTo>
                  <a:lnTo>
                    <a:pt x="280119" y="8697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82913" y="1816427"/>
            <a:ext cx="10110587" cy="5935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Relatório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Governança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Corporativa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pt-BR" sz="2400" spc="-35" dirty="0">
                <a:latin typeface="Calibri"/>
                <a:cs typeface="Calibri"/>
              </a:rPr>
              <a:t>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feito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colaboração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diversas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áreas</a:t>
            </a:r>
            <a:r>
              <a:rPr lang="pt-BR" sz="2400" spc="-10" dirty="0">
                <a:latin typeface="Calibri"/>
                <a:cs typeface="Calibri"/>
              </a:rPr>
              <a:t> que compõe o Instituto.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148" name="Picture 4" descr="Faça o que eu digo e o que eu faço': boas práticas, mesmo para pequenas OSCs">
            <a:extLst>
              <a:ext uri="{FF2B5EF4-FFF2-40B4-BE49-F238E27FC236}">
                <a16:creationId xmlns:a16="http://schemas.microsoft.com/office/drawing/2014/main" id="{DE566664-7687-3F90-0F1D-5BF52E70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4343400"/>
            <a:ext cx="2762250" cy="16573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D9A22BDB-CB73-58D0-3C4A-7EEB6245DF2A}"/>
              </a:ext>
            </a:extLst>
          </p:cNvPr>
          <p:cNvSpPr txBox="1"/>
          <p:nvPr/>
        </p:nvSpPr>
        <p:spPr>
          <a:xfrm>
            <a:off x="1037856" y="3426691"/>
            <a:ext cx="10138129" cy="607089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lang="pt-BR" sz="2800" dirty="0">
                <a:latin typeface="Calibri"/>
                <a:cs typeface="Calibri"/>
              </a:rPr>
              <a:t>No relatório, busca-se demonstrar que o Instituto encontra-se alinhado às</a:t>
            </a:r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boas práticas de governança corporativa.</a:t>
            </a:r>
            <a:endParaRPr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76" y="154907"/>
            <a:ext cx="8056930" cy="752128"/>
          </a:xfrm>
          <a:prstGeom prst="rect">
            <a:avLst/>
          </a:prstGeom>
        </p:spPr>
        <p:txBody>
          <a:bodyPr vert="horz" wrap="square" lIns="0" tIns="10477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55422" y="1066800"/>
            <a:ext cx="11257280" cy="1953260"/>
            <a:chOff x="468122" y="1539494"/>
            <a:chExt cx="11257280" cy="1953260"/>
          </a:xfrm>
        </p:grpSpPr>
        <p:sp>
          <p:nvSpPr>
            <p:cNvPr id="8" name="object 8"/>
            <p:cNvSpPr/>
            <p:nvPr/>
          </p:nvSpPr>
          <p:spPr>
            <a:xfrm>
              <a:off x="480822" y="1552194"/>
              <a:ext cx="11231880" cy="1927860"/>
            </a:xfrm>
            <a:custGeom>
              <a:avLst/>
              <a:gdLst/>
              <a:ahLst/>
              <a:cxnLst/>
              <a:rect l="l" t="t" r="r" b="b"/>
              <a:pathLst>
                <a:path w="11231880" h="1927860">
                  <a:moveTo>
                    <a:pt x="10910570" y="0"/>
                  </a:moveTo>
                  <a:lnTo>
                    <a:pt x="321322" y="0"/>
                  </a:lnTo>
                  <a:lnTo>
                    <a:pt x="273841" y="3484"/>
                  </a:lnTo>
                  <a:lnTo>
                    <a:pt x="228522" y="13606"/>
                  </a:lnTo>
                  <a:lnTo>
                    <a:pt x="185863" y="29869"/>
                  </a:lnTo>
                  <a:lnTo>
                    <a:pt x="146361" y="51774"/>
                  </a:lnTo>
                  <a:lnTo>
                    <a:pt x="110513" y="78823"/>
                  </a:lnTo>
                  <a:lnTo>
                    <a:pt x="78816" y="110521"/>
                  </a:lnTo>
                  <a:lnTo>
                    <a:pt x="51768" y="146369"/>
                  </a:lnTo>
                  <a:lnTo>
                    <a:pt x="29865" y="185869"/>
                  </a:lnTo>
                  <a:lnTo>
                    <a:pt x="13604" y="228524"/>
                  </a:lnTo>
                  <a:lnTo>
                    <a:pt x="3484" y="273837"/>
                  </a:lnTo>
                  <a:lnTo>
                    <a:pt x="0" y="321309"/>
                  </a:lnTo>
                  <a:lnTo>
                    <a:pt x="0" y="1606550"/>
                  </a:lnTo>
                  <a:lnTo>
                    <a:pt x="3484" y="1654022"/>
                  </a:lnTo>
                  <a:lnTo>
                    <a:pt x="13604" y="1699335"/>
                  </a:lnTo>
                  <a:lnTo>
                    <a:pt x="29865" y="1741990"/>
                  </a:lnTo>
                  <a:lnTo>
                    <a:pt x="51768" y="1781490"/>
                  </a:lnTo>
                  <a:lnTo>
                    <a:pt x="78816" y="1817338"/>
                  </a:lnTo>
                  <a:lnTo>
                    <a:pt x="110513" y="1849036"/>
                  </a:lnTo>
                  <a:lnTo>
                    <a:pt x="146361" y="1876085"/>
                  </a:lnTo>
                  <a:lnTo>
                    <a:pt x="185863" y="1897990"/>
                  </a:lnTo>
                  <a:lnTo>
                    <a:pt x="228522" y="1914253"/>
                  </a:lnTo>
                  <a:lnTo>
                    <a:pt x="273841" y="1924375"/>
                  </a:lnTo>
                  <a:lnTo>
                    <a:pt x="321322" y="1927859"/>
                  </a:lnTo>
                  <a:lnTo>
                    <a:pt x="10910570" y="1927859"/>
                  </a:lnTo>
                  <a:lnTo>
                    <a:pt x="10958042" y="1924375"/>
                  </a:lnTo>
                  <a:lnTo>
                    <a:pt x="11003355" y="1914253"/>
                  </a:lnTo>
                  <a:lnTo>
                    <a:pt x="11046010" y="1897990"/>
                  </a:lnTo>
                  <a:lnTo>
                    <a:pt x="11085510" y="1876085"/>
                  </a:lnTo>
                  <a:lnTo>
                    <a:pt x="11121358" y="1849036"/>
                  </a:lnTo>
                  <a:lnTo>
                    <a:pt x="11153056" y="1817338"/>
                  </a:lnTo>
                  <a:lnTo>
                    <a:pt x="11180105" y="1781490"/>
                  </a:lnTo>
                  <a:lnTo>
                    <a:pt x="11202010" y="1741990"/>
                  </a:lnTo>
                  <a:lnTo>
                    <a:pt x="11218273" y="1699335"/>
                  </a:lnTo>
                  <a:lnTo>
                    <a:pt x="11228395" y="1654022"/>
                  </a:lnTo>
                  <a:lnTo>
                    <a:pt x="11231880" y="1606550"/>
                  </a:lnTo>
                  <a:lnTo>
                    <a:pt x="11231880" y="321309"/>
                  </a:lnTo>
                  <a:lnTo>
                    <a:pt x="11228395" y="273837"/>
                  </a:lnTo>
                  <a:lnTo>
                    <a:pt x="11218273" y="228524"/>
                  </a:lnTo>
                  <a:lnTo>
                    <a:pt x="11202010" y="185869"/>
                  </a:lnTo>
                  <a:lnTo>
                    <a:pt x="11180105" y="146369"/>
                  </a:lnTo>
                  <a:lnTo>
                    <a:pt x="11153056" y="110521"/>
                  </a:lnTo>
                  <a:lnTo>
                    <a:pt x="11121358" y="78823"/>
                  </a:lnTo>
                  <a:lnTo>
                    <a:pt x="11085510" y="51774"/>
                  </a:lnTo>
                  <a:lnTo>
                    <a:pt x="11046010" y="29869"/>
                  </a:lnTo>
                  <a:lnTo>
                    <a:pt x="11003355" y="13606"/>
                  </a:lnTo>
                  <a:lnTo>
                    <a:pt x="10958042" y="3484"/>
                  </a:lnTo>
                  <a:lnTo>
                    <a:pt x="1091057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822" y="1552194"/>
              <a:ext cx="11231880" cy="1927860"/>
            </a:xfrm>
            <a:custGeom>
              <a:avLst/>
              <a:gdLst/>
              <a:ahLst/>
              <a:cxnLst/>
              <a:rect l="l" t="t" r="r" b="b"/>
              <a:pathLst>
                <a:path w="11231880" h="1927860">
                  <a:moveTo>
                    <a:pt x="0" y="321309"/>
                  </a:moveTo>
                  <a:lnTo>
                    <a:pt x="3484" y="273837"/>
                  </a:lnTo>
                  <a:lnTo>
                    <a:pt x="13604" y="228524"/>
                  </a:lnTo>
                  <a:lnTo>
                    <a:pt x="29865" y="185869"/>
                  </a:lnTo>
                  <a:lnTo>
                    <a:pt x="51768" y="146369"/>
                  </a:lnTo>
                  <a:lnTo>
                    <a:pt x="78816" y="110521"/>
                  </a:lnTo>
                  <a:lnTo>
                    <a:pt x="110513" y="78823"/>
                  </a:lnTo>
                  <a:lnTo>
                    <a:pt x="146361" y="51774"/>
                  </a:lnTo>
                  <a:lnTo>
                    <a:pt x="185863" y="29869"/>
                  </a:lnTo>
                  <a:lnTo>
                    <a:pt x="228522" y="13606"/>
                  </a:lnTo>
                  <a:lnTo>
                    <a:pt x="273841" y="3484"/>
                  </a:lnTo>
                  <a:lnTo>
                    <a:pt x="321322" y="0"/>
                  </a:lnTo>
                  <a:lnTo>
                    <a:pt x="10910570" y="0"/>
                  </a:lnTo>
                  <a:lnTo>
                    <a:pt x="10958042" y="3484"/>
                  </a:lnTo>
                  <a:lnTo>
                    <a:pt x="11003355" y="13606"/>
                  </a:lnTo>
                  <a:lnTo>
                    <a:pt x="11046010" y="29869"/>
                  </a:lnTo>
                  <a:lnTo>
                    <a:pt x="11085510" y="51774"/>
                  </a:lnTo>
                  <a:lnTo>
                    <a:pt x="11121358" y="78823"/>
                  </a:lnTo>
                  <a:lnTo>
                    <a:pt x="11153056" y="110521"/>
                  </a:lnTo>
                  <a:lnTo>
                    <a:pt x="11180105" y="146369"/>
                  </a:lnTo>
                  <a:lnTo>
                    <a:pt x="11202010" y="185869"/>
                  </a:lnTo>
                  <a:lnTo>
                    <a:pt x="11218273" y="228524"/>
                  </a:lnTo>
                  <a:lnTo>
                    <a:pt x="11228395" y="273837"/>
                  </a:lnTo>
                  <a:lnTo>
                    <a:pt x="11231880" y="321309"/>
                  </a:lnTo>
                  <a:lnTo>
                    <a:pt x="11231880" y="1606550"/>
                  </a:lnTo>
                  <a:lnTo>
                    <a:pt x="11228395" y="1654022"/>
                  </a:lnTo>
                  <a:lnTo>
                    <a:pt x="11218273" y="1699335"/>
                  </a:lnTo>
                  <a:lnTo>
                    <a:pt x="11202010" y="1741990"/>
                  </a:lnTo>
                  <a:lnTo>
                    <a:pt x="11180105" y="1781490"/>
                  </a:lnTo>
                  <a:lnTo>
                    <a:pt x="11153056" y="1817338"/>
                  </a:lnTo>
                  <a:lnTo>
                    <a:pt x="11121358" y="1849036"/>
                  </a:lnTo>
                  <a:lnTo>
                    <a:pt x="11085510" y="1876085"/>
                  </a:lnTo>
                  <a:lnTo>
                    <a:pt x="11046010" y="1897990"/>
                  </a:lnTo>
                  <a:lnTo>
                    <a:pt x="11003355" y="1914253"/>
                  </a:lnTo>
                  <a:lnTo>
                    <a:pt x="10958042" y="1924375"/>
                  </a:lnTo>
                  <a:lnTo>
                    <a:pt x="10910570" y="1927859"/>
                  </a:lnTo>
                  <a:lnTo>
                    <a:pt x="321322" y="1927859"/>
                  </a:lnTo>
                  <a:lnTo>
                    <a:pt x="273841" y="1924375"/>
                  </a:lnTo>
                  <a:lnTo>
                    <a:pt x="228522" y="1914253"/>
                  </a:lnTo>
                  <a:lnTo>
                    <a:pt x="185863" y="1897990"/>
                  </a:lnTo>
                  <a:lnTo>
                    <a:pt x="146361" y="1876085"/>
                  </a:lnTo>
                  <a:lnTo>
                    <a:pt x="110513" y="1849036"/>
                  </a:lnTo>
                  <a:lnTo>
                    <a:pt x="78816" y="1817338"/>
                  </a:lnTo>
                  <a:lnTo>
                    <a:pt x="51768" y="1781490"/>
                  </a:lnTo>
                  <a:lnTo>
                    <a:pt x="29865" y="1741990"/>
                  </a:lnTo>
                  <a:lnTo>
                    <a:pt x="13604" y="1699335"/>
                  </a:lnTo>
                  <a:lnTo>
                    <a:pt x="3484" y="1654022"/>
                  </a:lnTo>
                  <a:lnTo>
                    <a:pt x="0" y="1606550"/>
                  </a:lnTo>
                  <a:lnTo>
                    <a:pt x="0" y="321309"/>
                  </a:lnTo>
                  <a:close/>
                </a:path>
              </a:pathLst>
            </a:custGeom>
            <a:ln w="25400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8122" y="3545078"/>
            <a:ext cx="11257280" cy="1951989"/>
            <a:chOff x="468122" y="3545078"/>
            <a:chExt cx="11257280" cy="1951989"/>
          </a:xfrm>
        </p:grpSpPr>
        <p:sp>
          <p:nvSpPr>
            <p:cNvPr id="11" name="object 11"/>
            <p:cNvSpPr/>
            <p:nvPr/>
          </p:nvSpPr>
          <p:spPr>
            <a:xfrm>
              <a:off x="480822" y="3557778"/>
              <a:ext cx="11231880" cy="1926589"/>
            </a:xfrm>
            <a:custGeom>
              <a:avLst/>
              <a:gdLst/>
              <a:ahLst/>
              <a:cxnLst/>
              <a:rect l="l" t="t" r="r" b="b"/>
              <a:pathLst>
                <a:path w="11231880" h="1926589">
                  <a:moveTo>
                    <a:pt x="10910824" y="0"/>
                  </a:moveTo>
                  <a:lnTo>
                    <a:pt x="321056" y="0"/>
                  </a:lnTo>
                  <a:lnTo>
                    <a:pt x="273612" y="3481"/>
                  </a:lnTo>
                  <a:lnTo>
                    <a:pt x="228329" y="13595"/>
                  </a:lnTo>
                  <a:lnTo>
                    <a:pt x="185705" y="29843"/>
                  </a:lnTo>
                  <a:lnTo>
                    <a:pt x="146236" y="51729"/>
                  </a:lnTo>
                  <a:lnTo>
                    <a:pt x="110418" y="78757"/>
                  </a:lnTo>
                  <a:lnTo>
                    <a:pt x="78748" y="110428"/>
                  </a:lnTo>
                  <a:lnTo>
                    <a:pt x="51723" y="146247"/>
                  </a:lnTo>
                  <a:lnTo>
                    <a:pt x="29839" y="185716"/>
                  </a:lnTo>
                  <a:lnTo>
                    <a:pt x="13592" y="228338"/>
                  </a:lnTo>
                  <a:lnTo>
                    <a:pt x="3481" y="273617"/>
                  </a:lnTo>
                  <a:lnTo>
                    <a:pt x="0" y="321056"/>
                  </a:lnTo>
                  <a:lnTo>
                    <a:pt x="0" y="1605280"/>
                  </a:lnTo>
                  <a:lnTo>
                    <a:pt x="3481" y="1652718"/>
                  </a:lnTo>
                  <a:lnTo>
                    <a:pt x="13592" y="1697997"/>
                  </a:lnTo>
                  <a:lnTo>
                    <a:pt x="29839" y="1740619"/>
                  </a:lnTo>
                  <a:lnTo>
                    <a:pt x="51723" y="1780088"/>
                  </a:lnTo>
                  <a:lnTo>
                    <a:pt x="78748" y="1815907"/>
                  </a:lnTo>
                  <a:lnTo>
                    <a:pt x="110418" y="1847578"/>
                  </a:lnTo>
                  <a:lnTo>
                    <a:pt x="146236" y="1874606"/>
                  </a:lnTo>
                  <a:lnTo>
                    <a:pt x="185705" y="1896492"/>
                  </a:lnTo>
                  <a:lnTo>
                    <a:pt x="228329" y="1912740"/>
                  </a:lnTo>
                  <a:lnTo>
                    <a:pt x="273612" y="1922854"/>
                  </a:lnTo>
                  <a:lnTo>
                    <a:pt x="321056" y="1926336"/>
                  </a:lnTo>
                  <a:lnTo>
                    <a:pt x="10910824" y="1926336"/>
                  </a:lnTo>
                  <a:lnTo>
                    <a:pt x="10958262" y="1922854"/>
                  </a:lnTo>
                  <a:lnTo>
                    <a:pt x="11003541" y="1912740"/>
                  </a:lnTo>
                  <a:lnTo>
                    <a:pt x="11046163" y="1896492"/>
                  </a:lnTo>
                  <a:lnTo>
                    <a:pt x="11085632" y="1874606"/>
                  </a:lnTo>
                  <a:lnTo>
                    <a:pt x="11121451" y="1847578"/>
                  </a:lnTo>
                  <a:lnTo>
                    <a:pt x="11153122" y="1815907"/>
                  </a:lnTo>
                  <a:lnTo>
                    <a:pt x="11180150" y="1780088"/>
                  </a:lnTo>
                  <a:lnTo>
                    <a:pt x="11202036" y="1740619"/>
                  </a:lnTo>
                  <a:lnTo>
                    <a:pt x="11218284" y="1697997"/>
                  </a:lnTo>
                  <a:lnTo>
                    <a:pt x="11228398" y="1652718"/>
                  </a:lnTo>
                  <a:lnTo>
                    <a:pt x="11231880" y="1605280"/>
                  </a:lnTo>
                  <a:lnTo>
                    <a:pt x="11231880" y="321056"/>
                  </a:lnTo>
                  <a:lnTo>
                    <a:pt x="11228398" y="273617"/>
                  </a:lnTo>
                  <a:lnTo>
                    <a:pt x="11218284" y="228338"/>
                  </a:lnTo>
                  <a:lnTo>
                    <a:pt x="11202036" y="185716"/>
                  </a:lnTo>
                  <a:lnTo>
                    <a:pt x="11180150" y="146247"/>
                  </a:lnTo>
                  <a:lnTo>
                    <a:pt x="11153122" y="110428"/>
                  </a:lnTo>
                  <a:lnTo>
                    <a:pt x="11121451" y="78757"/>
                  </a:lnTo>
                  <a:lnTo>
                    <a:pt x="11085632" y="51729"/>
                  </a:lnTo>
                  <a:lnTo>
                    <a:pt x="11046163" y="29843"/>
                  </a:lnTo>
                  <a:lnTo>
                    <a:pt x="11003541" y="13595"/>
                  </a:lnTo>
                  <a:lnTo>
                    <a:pt x="10958262" y="3481"/>
                  </a:lnTo>
                  <a:lnTo>
                    <a:pt x="1091082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822" y="3557778"/>
              <a:ext cx="11231880" cy="1926589"/>
            </a:xfrm>
            <a:custGeom>
              <a:avLst/>
              <a:gdLst/>
              <a:ahLst/>
              <a:cxnLst/>
              <a:rect l="l" t="t" r="r" b="b"/>
              <a:pathLst>
                <a:path w="11231880" h="1926589">
                  <a:moveTo>
                    <a:pt x="0" y="321056"/>
                  </a:moveTo>
                  <a:lnTo>
                    <a:pt x="3481" y="273617"/>
                  </a:lnTo>
                  <a:lnTo>
                    <a:pt x="13592" y="228338"/>
                  </a:lnTo>
                  <a:lnTo>
                    <a:pt x="29839" y="185716"/>
                  </a:lnTo>
                  <a:lnTo>
                    <a:pt x="51723" y="146247"/>
                  </a:lnTo>
                  <a:lnTo>
                    <a:pt x="78748" y="110428"/>
                  </a:lnTo>
                  <a:lnTo>
                    <a:pt x="110418" y="78757"/>
                  </a:lnTo>
                  <a:lnTo>
                    <a:pt x="146236" y="51729"/>
                  </a:lnTo>
                  <a:lnTo>
                    <a:pt x="185705" y="29843"/>
                  </a:lnTo>
                  <a:lnTo>
                    <a:pt x="228329" y="13595"/>
                  </a:lnTo>
                  <a:lnTo>
                    <a:pt x="273612" y="3481"/>
                  </a:lnTo>
                  <a:lnTo>
                    <a:pt x="321056" y="0"/>
                  </a:lnTo>
                  <a:lnTo>
                    <a:pt x="10910824" y="0"/>
                  </a:lnTo>
                  <a:lnTo>
                    <a:pt x="10958262" y="3481"/>
                  </a:lnTo>
                  <a:lnTo>
                    <a:pt x="11003541" y="13595"/>
                  </a:lnTo>
                  <a:lnTo>
                    <a:pt x="11046163" y="29843"/>
                  </a:lnTo>
                  <a:lnTo>
                    <a:pt x="11085632" y="51729"/>
                  </a:lnTo>
                  <a:lnTo>
                    <a:pt x="11121451" y="78757"/>
                  </a:lnTo>
                  <a:lnTo>
                    <a:pt x="11153122" y="110428"/>
                  </a:lnTo>
                  <a:lnTo>
                    <a:pt x="11180150" y="146247"/>
                  </a:lnTo>
                  <a:lnTo>
                    <a:pt x="11202036" y="185716"/>
                  </a:lnTo>
                  <a:lnTo>
                    <a:pt x="11218284" y="228338"/>
                  </a:lnTo>
                  <a:lnTo>
                    <a:pt x="11228398" y="273617"/>
                  </a:lnTo>
                  <a:lnTo>
                    <a:pt x="11231880" y="321056"/>
                  </a:lnTo>
                  <a:lnTo>
                    <a:pt x="11231880" y="1605280"/>
                  </a:lnTo>
                  <a:lnTo>
                    <a:pt x="11228398" y="1652718"/>
                  </a:lnTo>
                  <a:lnTo>
                    <a:pt x="11218284" y="1697997"/>
                  </a:lnTo>
                  <a:lnTo>
                    <a:pt x="11202036" y="1740619"/>
                  </a:lnTo>
                  <a:lnTo>
                    <a:pt x="11180150" y="1780088"/>
                  </a:lnTo>
                  <a:lnTo>
                    <a:pt x="11153122" y="1815907"/>
                  </a:lnTo>
                  <a:lnTo>
                    <a:pt x="11121451" y="1847578"/>
                  </a:lnTo>
                  <a:lnTo>
                    <a:pt x="11085632" y="1874606"/>
                  </a:lnTo>
                  <a:lnTo>
                    <a:pt x="11046163" y="1896492"/>
                  </a:lnTo>
                  <a:lnTo>
                    <a:pt x="11003541" y="1912740"/>
                  </a:lnTo>
                  <a:lnTo>
                    <a:pt x="10958262" y="1922854"/>
                  </a:lnTo>
                  <a:lnTo>
                    <a:pt x="10910824" y="1926336"/>
                  </a:lnTo>
                  <a:lnTo>
                    <a:pt x="321056" y="1926336"/>
                  </a:lnTo>
                  <a:lnTo>
                    <a:pt x="273612" y="1922854"/>
                  </a:lnTo>
                  <a:lnTo>
                    <a:pt x="228329" y="1912740"/>
                  </a:lnTo>
                  <a:lnTo>
                    <a:pt x="185705" y="1896492"/>
                  </a:lnTo>
                  <a:lnTo>
                    <a:pt x="146236" y="1874606"/>
                  </a:lnTo>
                  <a:lnTo>
                    <a:pt x="110418" y="1847578"/>
                  </a:lnTo>
                  <a:lnTo>
                    <a:pt x="78748" y="1815907"/>
                  </a:lnTo>
                  <a:lnTo>
                    <a:pt x="51723" y="1780088"/>
                  </a:lnTo>
                  <a:lnTo>
                    <a:pt x="29839" y="1740619"/>
                  </a:lnTo>
                  <a:lnTo>
                    <a:pt x="13592" y="1697997"/>
                  </a:lnTo>
                  <a:lnTo>
                    <a:pt x="3481" y="1652718"/>
                  </a:lnTo>
                  <a:lnTo>
                    <a:pt x="0" y="1605280"/>
                  </a:lnTo>
                  <a:lnTo>
                    <a:pt x="0" y="321056"/>
                  </a:lnTo>
                  <a:close/>
                </a:path>
              </a:pathLst>
            </a:custGeom>
            <a:ln w="25400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9928" y="1125627"/>
            <a:ext cx="11075407" cy="1892185"/>
          </a:xfrm>
          <a:prstGeom prst="rect">
            <a:avLst/>
          </a:prstGeom>
        </p:spPr>
        <p:txBody>
          <a:bodyPr vert="horz" wrap="square" lIns="0" tIns="47625" rIns="0" bIns="0" rtlCol="0" anchor="t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75"/>
              </a:spcBef>
            </a:pPr>
            <a:r>
              <a:rPr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Missão</a:t>
            </a:r>
            <a:r>
              <a:rPr sz="27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</a:t>
            </a:r>
            <a:r>
              <a:rPr sz="27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Instituto</a:t>
            </a:r>
            <a:endParaRPr lang="pt-BR" sz="800" b="1" spc="-6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>
              <a:lnSpc>
                <a:spcPct val="91500"/>
              </a:lnSpc>
              <a:spcBef>
                <a:spcPts val="375"/>
              </a:spcBef>
            </a:pPr>
            <a:endParaRPr lang="pt-BR" sz="800" b="1" spc="-6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>
              <a:lnSpc>
                <a:spcPct val="91500"/>
              </a:lnSpc>
              <a:spcBef>
                <a:spcPts val="375"/>
              </a:spcBef>
            </a:pP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“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Garantir</a:t>
            </a:r>
            <a:r>
              <a:rPr lang="pt-BR" sz="2200" spc="-6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os</a:t>
            </a:r>
            <a:r>
              <a:rPr lang="pt-BR" sz="2200" spc="-8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benefícios</a:t>
            </a:r>
            <a:r>
              <a:rPr lang="pt-BR" sz="2200" spc="-7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previdenciários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,</a:t>
            </a:r>
            <a:r>
              <a:rPr lang="pt-BR" sz="2200" spc="-6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200" spc="-6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forma</a:t>
            </a:r>
            <a:r>
              <a:rPr lang="pt-BR" sz="2200" spc="-7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justa</a:t>
            </a:r>
            <a:r>
              <a:rPr lang="pt-BR" sz="2200" spc="-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digna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aos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servidores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públicos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municipais</a:t>
            </a:r>
            <a:r>
              <a:rPr lang="pt-BR" sz="2200" spc="-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lang="pt-BR" sz="2200" spc="-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seus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dependentes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direito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,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2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além</a:t>
            </a:r>
            <a:r>
              <a:rPr lang="pt-BR" sz="2200" spc="-2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200" spc="-3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zelar</a:t>
            </a:r>
            <a:r>
              <a:rPr lang="pt-BR" sz="2200" spc="-2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pela</a:t>
            </a:r>
            <a:r>
              <a:rPr lang="pt-BR" sz="2200" spc="-3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governabilidade</a:t>
            </a:r>
            <a:r>
              <a:rPr lang="pt-BR" sz="2200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,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solidariedade</a:t>
            </a:r>
            <a:r>
              <a:rPr lang="pt-BR" sz="2200" spc="-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lang="pt-BR" sz="2200" spc="-2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sustentabilidade</a:t>
            </a:r>
            <a:r>
              <a:rPr lang="pt-BR" sz="2200" spc="-3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financeira</a:t>
            </a:r>
            <a:r>
              <a:rPr lang="pt-BR" sz="2200" spc="-3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atuarial</a:t>
            </a:r>
            <a:r>
              <a:rPr lang="pt-BR" sz="2200" spc="-4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</a:t>
            </a:r>
            <a:r>
              <a:rPr lang="pt-BR" sz="2200" spc="-4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Regime</a:t>
            </a:r>
            <a:r>
              <a:rPr lang="pt-BR" sz="2200" spc="-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Próprio</a:t>
            </a:r>
            <a:r>
              <a:rPr lang="pt-BR" sz="2200" spc="-4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200" spc="-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Previdência</a:t>
            </a:r>
            <a:r>
              <a:rPr lang="pt-BR" sz="2200" spc="-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Social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</a:t>
            </a:r>
            <a:r>
              <a:rPr lang="pt-BR" sz="2200" spc="-4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Município</a:t>
            </a:r>
            <a:r>
              <a:rPr lang="pt-BR" sz="2200" spc="-4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São</a:t>
            </a:r>
            <a:r>
              <a:rPr lang="pt-BR" sz="2200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200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Paulo”.</a:t>
            </a:r>
            <a:endParaRPr lang="pt-BR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A4C0CC-66EE-30AE-09C3-9BAE7B2BE2A5}"/>
              </a:ext>
            </a:extLst>
          </p:cNvPr>
          <p:cNvSpPr txBox="1"/>
          <p:nvPr/>
        </p:nvSpPr>
        <p:spPr>
          <a:xfrm>
            <a:off x="533400" y="3810000"/>
            <a:ext cx="11125200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t-BR" sz="2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Visão</a:t>
            </a:r>
            <a:r>
              <a:rPr lang="pt-BR" sz="29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</a:pPr>
            <a:endParaRPr lang="pt-BR" sz="900" b="1" spc="-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“Ser</a:t>
            </a:r>
            <a:r>
              <a:rPr lang="pt-BR"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lang="pt-BR"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instituição</a:t>
            </a:r>
            <a:r>
              <a:rPr lang="pt-BR"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referência</a:t>
            </a:r>
            <a:r>
              <a:rPr lang="pt-BR"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</a:t>
            </a:r>
            <a:r>
              <a:rPr lang="pt-BR"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gestão</a:t>
            </a:r>
            <a:r>
              <a:rPr lang="pt-BR"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</a:t>
            </a:r>
            <a:r>
              <a:rPr lang="pt-BR"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Sistemas</a:t>
            </a:r>
            <a:r>
              <a:rPr lang="pt-BR" sz="2400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previdenciários”.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4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0"/>
            <a:ext cx="3962400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5380" y="571500"/>
            <a:ext cx="2453639" cy="2453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1" y="3200400"/>
            <a:ext cx="11429999" cy="360098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36220" algn="ctr">
              <a:lnSpc>
                <a:spcPct val="100000"/>
              </a:lnSpc>
              <a:spcBef>
                <a:spcPts val="100"/>
              </a:spcBef>
            </a:pPr>
            <a:r>
              <a:rPr sz="3600" b="1" cap="small" spc="45" dirty="0" err="1">
                <a:solidFill>
                  <a:srgbClr val="FFFFFF"/>
                </a:solidFill>
                <a:latin typeface="Calibri"/>
                <a:cs typeface="Calibri"/>
              </a:rPr>
              <a:t>Obrigado</a:t>
            </a:r>
            <a:r>
              <a:rPr sz="3600" b="1" cap="small" spc="4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600" dirty="0">
              <a:latin typeface="Calibri"/>
              <a:cs typeface="Calibri"/>
            </a:endParaRPr>
          </a:p>
          <a:p>
            <a:pPr marL="4172585" marR="5080" indent="213360">
              <a:spcBef>
                <a:spcPts val="3185"/>
              </a:spcBef>
            </a:pPr>
            <a:r>
              <a:rPr sz="2600" i="1" spc="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Marcelo</a:t>
            </a:r>
            <a:r>
              <a:rPr lang="pt-BR" sz="2600" i="1" spc="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600" i="1" spc="6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Akyama</a:t>
            </a:r>
            <a:r>
              <a:rPr lang="pt-BR" sz="2600" i="1" spc="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Florêncio</a:t>
            </a:r>
          </a:p>
          <a:p>
            <a:pPr marL="4172585" marR="5080" indent="213360" algn="r">
              <a:lnSpc>
                <a:spcPct val="100000"/>
              </a:lnSpc>
              <a:spcBef>
                <a:spcPts val="3185"/>
              </a:spcBef>
            </a:pPr>
            <a:r>
              <a:rPr lang="pt-BR" sz="2600" b="1" spc="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Chefe de Gabinete do Instituto de Previdência Municipal de São Paulo</a:t>
            </a:r>
            <a:r>
              <a:rPr sz="2600" b="1" spc="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2600" b="1" spc="6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870"/>
              </a:spcBef>
            </a:pPr>
            <a:endParaRPr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pt-BR" sz="2400" b="1" spc="7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100" dirty="0">
                <a:solidFill>
                  <a:srgbClr val="FFFFFF"/>
                </a:solidFill>
                <a:latin typeface="Calibri"/>
                <a:cs typeface="Calibri"/>
              </a:rPr>
              <a:t>JULHO</a:t>
            </a:r>
            <a:r>
              <a:rPr sz="19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b="1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pt-BR" sz="2400" b="1" spc="13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52522"/>
            <a:ext cx="8763000" cy="767851"/>
          </a:xfrm>
          <a:prstGeom prst="rect">
            <a:avLst/>
          </a:prstGeom>
        </p:spPr>
        <p:txBody>
          <a:bodyPr vert="horz" wrap="square" lIns="0" tIns="1203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sz="42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CED59-A600-CB2A-149E-8C05213C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0373"/>
            <a:ext cx="11506200" cy="53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908303"/>
            <a:ext cx="11161395" cy="0"/>
          </a:xfrm>
          <a:custGeom>
            <a:avLst/>
            <a:gdLst/>
            <a:ahLst/>
            <a:cxnLst/>
            <a:rect l="l" t="t" r="r" b="b"/>
            <a:pathLst>
              <a:path w="11161395">
                <a:moveTo>
                  <a:pt x="0" y="0"/>
                </a:moveTo>
                <a:lnTo>
                  <a:pt x="11161267" y="0"/>
                </a:lnTo>
              </a:path>
            </a:pathLst>
          </a:custGeom>
          <a:ln w="9525">
            <a:solidFill>
              <a:srgbClr val="005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095" y="5748"/>
            <a:ext cx="2068068" cy="8507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1687" y="228600"/>
            <a:ext cx="10179685" cy="10560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RGC</a:t>
            </a:r>
            <a:r>
              <a:rPr lang="pt-BR" sz="42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2024</a:t>
            </a:r>
            <a:r>
              <a:rPr lang="pt-BR" sz="42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lang="pt-BR" sz="42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Estrutura</a:t>
            </a:r>
            <a:r>
              <a:rPr lang="pt-BR" sz="42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2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Organizacional</a:t>
            </a:r>
            <a:endParaRPr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500">
              <a:latin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9B17D3-4346-0F3F-5A23-79FCA47E6CE3}"/>
              </a:ext>
            </a:extLst>
          </p:cNvPr>
          <p:cNvSpPr txBox="1"/>
          <p:nvPr/>
        </p:nvSpPr>
        <p:spPr>
          <a:xfrm>
            <a:off x="874584" y="1336474"/>
            <a:ext cx="10515600" cy="44499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69900" lvl="1" algn="ctr">
              <a:spcBef>
                <a:spcPts val="635"/>
              </a:spcBef>
              <a:tabLst>
                <a:tab pos="755650" algn="l"/>
              </a:tabLst>
            </a:pPr>
            <a:r>
              <a:rPr lang="pt-BR" sz="3300" b="1" cap="all" dirty="0">
                <a:latin typeface="+mj-lt"/>
              </a:rPr>
              <a:t>DECRETO Nº 62.556 de 12 de Julho de 2023</a:t>
            </a:r>
            <a:endParaRPr lang="pt-BR" sz="3300" b="1" cap="all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69900" lvl="1" algn="r">
              <a:spcBef>
                <a:spcPts val="635"/>
              </a:spcBef>
              <a:tabLst>
                <a:tab pos="755650" algn="l"/>
              </a:tabLst>
            </a:pPr>
            <a:r>
              <a:rPr lang="pt-BR" sz="1400" dirty="0"/>
              <a:t>Dispõe sobre a reorganização do Instituto de Previdência Municipal de São Paulo – IPREM </a:t>
            </a:r>
          </a:p>
          <a:p>
            <a:pPr marL="469900" lvl="1" algn="r">
              <a:spcBef>
                <a:spcPts val="635"/>
              </a:spcBef>
              <a:tabLst>
                <a:tab pos="755650" algn="l"/>
              </a:tabLst>
            </a:pPr>
            <a:r>
              <a:rPr lang="pt-BR" sz="1400" dirty="0"/>
              <a:t>em conformidade com a </a:t>
            </a:r>
            <a:r>
              <a:rPr lang="pt-BR" sz="1400" u="sng" dirty="0">
                <a:hlinkClick r:id="rId3"/>
              </a:rPr>
              <a:t>Emenda nº 41</a:t>
            </a:r>
            <a:r>
              <a:rPr lang="pt-BR" sz="1400" dirty="0"/>
              <a:t> à </a:t>
            </a:r>
            <a:r>
              <a:rPr lang="pt-BR" sz="1400" u="sng" dirty="0">
                <a:hlinkClick r:id="rId4"/>
              </a:rPr>
              <a:t>Lei Orgânica do Município de São Paulo</a:t>
            </a:r>
            <a:r>
              <a:rPr lang="pt-BR" sz="1400" dirty="0"/>
              <a:t>.</a:t>
            </a:r>
            <a:endParaRPr lang="pt-BR" sz="1400" b="1" cap="all" dirty="0">
              <a:latin typeface="+mj-lt"/>
            </a:endParaRPr>
          </a:p>
          <a:p>
            <a:pPr marL="469900" lvl="1" algn="r">
              <a:lnSpc>
                <a:spcPct val="100000"/>
              </a:lnSpc>
              <a:spcBef>
                <a:spcPts val="635"/>
              </a:spcBef>
              <a:tabLst>
                <a:tab pos="755650" algn="l"/>
              </a:tabLst>
            </a:pPr>
            <a:endParaRPr lang="pt-BR" sz="1200">
              <a:latin typeface="+mj-lt"/>
              <a:cs typeface="Verdana"/>
            </a:endParaRPr>
          </a:p>
          <a:p>
            <a:pPr marL="927100" lvl="1" indent="-457200">
              <a:spcBef>
                <a:spcPts val="635"/>
              </a:spcBef>
              <a:buFont typeface="Wingdings" panose="05000000000000000000" pitchFamily="2" charset="2"/>
              <a:buChar char="ü"/>
              <a:tabLst>
                <a:tab pos="755650" algn="l"/>
              </a:tabLst>
            </a:pPr>
            <a:r>
              <a:rPr lang="pt-BR" sz="2700" dirty="0">
                <a:latin typeface="+mj-lt"/>
                <a:cs typeface="Verdana"/>
              </a:rPr>
              <a:t>Reorganiza</a:t>
            </a:r>
            <a:r>
              <a:rPr lang="pt-BR" sz="2700" spc="-7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o</a:t>
            </a:r>
            <a:r>
              <a:rPr lang="pt-BR" sz="2700" spc="-125" dirty="0">
                <a:latin typeface="+mj-lt"/>
                <a:cs typeface="Verdana"/>
              </a:rPr>
              <a:t> </a:t>
            </a:r>
            <a:r>
              <a:rPr lang="pt-BR" sz="2700" spc="-10" dirty="0">
                <a:latin typeface="+mj-lt"/>
                <a:cs typeface="Verdana"/>
              </a:rPr>
              <a:t>IPREM</a:t>
            </a:r>
            <a:endParaRPr lang="pt-BR" sz="2700" dirty="0">
              <a:latin typeface="+mj-lt"/>
              <a:cs typeface="Verdana"/>
            </a:endParaRPr>
          </a:p>
          <a:p>
            <a:pPr marL="926465" marR="1212850" lvl="1" indent="-457200">
              <a:lnSpc>
                <a:spcPts val="3310"/>
              </a:lnSpc>
              <a:spcBef>
                <a:spcPts val="869"/>
              </a:spcBef>
              <a:buFont typeface="Wingdings" panose="05000000000000000000" pitchFamily="2" charset="2"/>
              <a:buChar char="ü"/>
              <a:tabLst>
                <a:tab pos="755650" algn="l"/>
              </a:tabLst>
            </a:pPr>
            <a:r>
              <a:rPr lang="pt-BR" sz="2700" dirty="0">
                <a:latin typeface="+mj-lt"/>
                <a:cs typeface="Verdana"/>
              </a:rPr>
              <a:t>Lei</a:t>
            </a:r>
            <a:r>
              <a:rPr lang="pt-BR" sz="2700" spc="-7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17.433/2020</a:t>
            </a:r>
            <a:r>
              <a:rPr lang="pt-BR" sz="2700" spc="-65" dirty="0">
                <a:latin typeface="+mj-lt"/>
                <a:cs typeface="Verdana"/>
              </a:rPr>
              <a:t>:</a:t>
            </a:r>
            <a:r>
              <a:rPr lang="pt-BR" sz="2700" spc="-7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tratou</a:t>
            </a:r>
            <a:r>
              <a:rPr lang="pt-BR" sz="2700" spc="-4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da</a:t>
            </a:r>
            <a:r>
              <a:rPr lang="pt-BR" sz="2700" spc="-4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reorganização</a:t>
            </a:r>
            <a:r>
              <a:rPr lang="pt-BR" sz="2700" spc="-25" dirty="0">
                <a:latin typeface="+mj-lt"/>
                <a:cs typeface="Verdana"/>
              </a:rPr>
              <a:t> da </a:t>
            </a:r>
            <a:r>
              <a:rPr lang="pt-BR" sz="2700" dirty="0">
                <a:latin typeface="+mj-lt"/>
                <a:cs typeface="Verdana"/>
              </a:rPr>
              <a:t>Administração</a:t>
            </a:r>
            <a:r>
              <a:rPr lang="pt-BR" sz="2700" spc="-15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Pública</a:t>
            </a:r>
            <a:r>
              <a:rPr lang="pt-BR" sz="2700" spc="-15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Municipal</a:t>
            </a:r>
            <a:r>
              <a:rPr lang="pt-BR" sz="2700" spc="-145" dirty="0">
                <a:latin typeface="+mj-lt"/>
                <a:cs typeface="Verdana"/>
              </a:rPr>
              <a:t> </a:t>
            </a:r>
            <a:r>
              <a:rPr lang="pt-BR" sz="2700" spc="-10" dirty="0">
                <a:latin typeface="+mj-lt"/>
                <a:cs typeface="Verdana"/>
              </a:rPr>
              <a:t>Indireta</a:t>
            </a:r>
            <a:endParaRPr lang="pt-BR" sz="2700" dirty="0">
              <a:latin typeface="+mj-lt"/>
              <a:cs typeface="Verdana"/>
            </a:endParaRPr>
          </a:p>
          <a:p>
            <a:pPr marL="927100" lvl="1" indent="-457200">
              <a:spcBef>
                <a:spcPts val="575"/>
              </a:spcBef>
              <a:buFont typeface="Wingdings" panose="05000000000000000000" pitchFamily="2" charset="2"/>
              <a:buChar char="ü"/>
              <a:tabLst>
                <a:tab pos="755650" algn="l"/>
              </a:tabLst>
            </a:pPr>
            <a:r>
              <a:rPr lang="pt-BR" sz="2700" dirty="0">
                <a:latin typeface="+mj-lt"/>
                <a:cs typeface="Verdana"/>
              </a:rPr>
              <a:t>Centralização</a:t>
            </a:r>
            <a:r>
              <a:rPr lang="pt-BR" sz="2700" spc="-10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dos</a:t>
            </a:r>
            <a:r>
              <a:rPr lang="pt-BR" sz="2700" spc="-130" dirty="0">
                <a:latin typeface="+mj-lt"/>
                <a:cs typeface="Verdana"/>
              </a:rPr>
              <a:t> </a:t>
            </a:r>
            <a:r>
              <a:rPr lang="pt-BR" sz="2700" spc="-10" dirty="0">
                <a:latin typeface="+mj-lt"/>
                <a:cs typeface="Verdana"/>
              </a:rPr>
              <a:t>Benefícios</a:t>
            </a:r>
            <a:endParaRPr lang="pt-BR" sz="2700" dirty="0">
              <a:latin typeface="+mj-lt"/>
              <a:cs typeface="Verdana"/>
            </a:endParaRPr>
          </a:p>
          <a:p>
            <a:pPr marL="927100" lvl="1" indent="-457200">
              <a:spcBef>
                <a:spcPts val="670"/>
              </a:spcBef>
              <a:buFont typeface="Wingdings" panose="05000000000000000000" pitchFamily="2" charset="2"/>
              <a:buChar char="ü"/>
              <a:tabLst>
                <a:tab pos="755650" algn="l"/>
              </a:tabLst>
            </a:pPr>
            <a:r>
              <a:rPr lang="pt-BR" sz="2700" dirty="0">
                <a:latin typeface="+mj-lt"/>
                <a:cs typeface="Verdana"/>
              </a:rPr>
              <a:t>Diretoria</a:t>
            </a:r>
            <a:r>
              <a:rPr lang="pt-BR" sz="2700" spc="-100" dirty="0">
                <a:latin typeface="+mj-lt"/>
                <a:cs typeface="Verdana"/>
              </a:rPr>
              <a:t> </a:t>
            </a:r>
            <a:r>
              <a:rPr lang="pt-BR" sz="2700" spc="-10" dirty="0">
                <a:latin typeface="+mj-lt"/>
                <a:cs typeface="Verdana"/>
              </a:rPr>
              <a:t>Executiva</a:t>
            </a:r>
            <a:endParaRPr lang="pt-BR" sz="2700" dirty="0">
              <a:latin typeface="+mj-lt"/>
              <a:cs typeface="Verdana"/>
            </a:endParaRPr>
          </a:p>
          <a:p>
            <a:pPr marL="927100" lvl="1" indent="-457200">
              <a:spcBef>
                <a:spcPts val="725"/>
              </a:spcBef>
              <a:buFont typeface="Wingdings" panose="05000000000000000000" pitchFamily="2" charset="2"/>
              <a:buChar char="ü"/>
              <a:tabLst>
                <a:tab pos="755650" algn="l"/>
              </a:tabLst>
            </a:pPr>
            <a:r>
              <a:rPr lang="pt-BR" sz="2700" dirty="0">
                <a:latin typeface="+mj-lt"/>
                <a:cs typeface="Verdana"/>
              </a:rPr>
              <a:t>Divisão</a:t>
            </a:r>
            <a:r>
              <a:rPr lang="pt-BR" sz="2700" spc="-4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de</a:t>
            </a:r>
            <a:r>
              <a:rPr lang="pt-BR" sz="2700" spc="-7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Gestão</a:t>
            </a:r>
            <a:r>
              <a:rPr lang="pt-BR" sz="2700" spc="-5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de</a:t>
            </a:r>
            <a:r>
              <a:rPr lang="pt-BR" sz="2700" spc="-65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Riscos</a:t>
            </a:r>
            <a:r>
              <a:rPr lang="pt-BR" sz="2700" spc="-4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e</a:t>
            </a:r>
            <a:r>
              <a:rPr lang="pt-BR" sz="2700" spc="-70" dirty="0">
                <a:latin typeface="+mj-lt"/>
                <a:cs typeface="Verdana"/>
              </a:rPr>
              <a:t> </a:t>
            </a:r>
            <a:r>
              <a:rPr lang="pt-BR" sz="2700" dirty="0">
                <a:latin typeface="+mj-lt"/>
                <a:cs typeface="Verdana"/>
              </a:rPr>
              <a:t>Controle</a:t>
            </a:r>
            <a:r>
              <a:rPr lang="pt-BR" sz="2700" spc="-45" dirty="0">
                <a:latin typeface="+mj-lt"/>
                <a:cs typeface="Verdana"/>
              </a:rPr>
              <a:t> </a:t>
            </a:r>
            <a:r>
              <a:rPr lang="pt-BR" sz="2700" spc="-10" dirty="0">
                <a:latin typeface="+mj-lt"/>
                <a:cs typeface="Verdana"/>
              </a:rPr>
              <a:t>Interno</a:t>
            </a:r>
            <a:endParaRPr lang="pt-BR" sz="2700" dirty="0">
              <a:latin typeface="+mj-lt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799" y="131088"/>
            <a:ext cx="9629267" cy="759182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2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2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</a:t>
            </a:r>
            <a:r>
              <a:rPr sz="42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42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96885" y="1639728"/>
            <a:ext cx="1823720" cy="1099820"/>
            <a:chOff x="1296885" y="1639728"/>
            <a:chExt cx="1823720" cy="10998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885" y="1639728"/>
              <a:ext cx="1787148" cy="10997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928" y="1810512"/>
              <a:ext cx="1791462" cy="518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9156" y="2060448"/>
              <a:ext cx="1139190" cy="5189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62786" y="1863978"/>
            <a:ext cx="145732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13055" marR="5080" indent="-300990">
              <a:lnSpc>
                <a:spcPts val="1970"/>
              </a:lnSpc>
              <a:spcBef>
                <a:spcPts val="32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Plano</a:t>
            </a:r>
            <a:r>
              <a:rPr sz="1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Anual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Trabalho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5856" y="1947591"/>
            <a:ext cx="420247" cy="47338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713936" y="1639728"/>
            <a:ext cx="1785620" cy="1099820"/>
            <a:chOff x="3713936" y="1639728"/>
            <a:chExt cx="1785620" cy="10998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3936" y="1639728"/>
              <a:ext cx="1785469" cy="10997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4968" y="1810512"/>
              <a:ext cx="1411986" cy="518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0188" y="2060448"/>
              <a:ext cx="1652777" cy="51892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924680" y="1863978"/>
            <a:ext cx="136715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44780">
              <a:lnSpc>
                <a:spcPts val="1970"/>
              </a:lnSpc>
              <a:spcBef>
                <a:spcPts val="32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Gestão</a:t>
            </a:r>
            <a:r>
              <a:rPr sz="1800" b="1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Investimentos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2920" y="1947591"/>
            <a:ext cx="420247" cy="4733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132547" y="1639711"/>
            <a:ext cx="1784350" cy="1098550"/>
            <a:chOff x="6132547" y="1639711"/>
            <a:chExt cx="1784350" cy="109855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2547" y="1639711"/>
              <a:ext cx="1783899" cy="10983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3932" y="1685544"/>
              <a:ext cx="1492758" cy="518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3952" y="1935480"/>
              <a:ext cx="1171194" cy="518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2908" y="2186940"/>
              <a:ext cx="1062990" cy="5189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47535" y="1738376"/>
            <a:ext cx="115633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Evolução</a:t>
            </a:r>
            <a:r>
              <a:rPr sz="1800" b="1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Situação Atuarial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09984" y="1947591"/>
            <a:ext cx="420247" cy="47338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549623" y="1639728"/>
            <a:ext cx="1785620" cy="1099820"/>
            <a:chOff x="8549623" y="1639728"/>
            <a:chExt cx="1785620" cy="109982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49623" y="1639728"/>
              <a:ext cx="1785400" cy="10997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5672" y="1810512"/>
              <a:ext cx="1343405" cy="518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05672" y="2060448"/>
              <a:ext cx="1293114" cy="51892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939910" y="1863978"/>
            <a:ext cx="1007744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Dados</a:t>
            </a:r>
            <a:r>
              <a:rPr sz="18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Segurados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07906" y="2828371"/>
            <a:ext cx="468832" cy="42024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8549623" y="3366420"/>
            <a:ext cx="1785620" cy="1099820"/>
            <a:chOff x="8549623" y="3366420"/>
            <a:chExt cx="1785620" cy="1099820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9623" y="3366420"/>
              <a:ext cx="1785400" cy="10997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19388" y="3537203"/>
              <a:ext cx="1317498" cy="5189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52916" y="3787139"/>
              <a:ext cx="1197102" cy="51892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953627" y="3590925"/>
            <a:ext cx="98044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Receitas</a:t>
            </a:r>
            <a:r>
              <a:rPr sz="1800" b="1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ts val="2065"/>
              </a:lnSpc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Despesas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35838" y="3674098"/>
            <a:ext cx="420247" cy="473766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132536" y="3366470"/>
            <a:ext cx="1800860" cy="1098550"/>
            <a:chOff x="6132536" y="3366470"/>
            <a:chExt cx="1800860" cy="1098550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2536" y="3366470"/>
              <a:ext cx="1787086" cy="10981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7439" y="3412236"/>
              <a:ext cx="1745741" cy="5189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48627" y="3662172"/>
              <a:ext cx="1026414" cy="5189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64223" y="3913631"/>
              <a:ext cx="1341881" cy="518921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321044" y="3465321"/>
            <a:ext cx="140906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Atividades</a:t>
            </a:r>
            <a:r>
              <a:rPr sz="1800" b="1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Órgãos Colegiados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18775" y="3674098"/>
            <a:ext cx="420247" cy="47376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712431" y="3366470"/>
            <a:ext cx="1843405" cy="1098550"/>
            <a:chOff x="3712431" y="3366470"/>
            <a:chExt cx="1843405" cy="1098550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12431" y="3366470"/>
              <a:ext cx="1790085" cy="10981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28515" y="3412236"/>
              <a:ext cx="1023365" cy="5189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26179" y="3662172"/>
              <a:ext cx="1829562" cy="5189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71543" y="3913631"/>
              <a:ext cx="1288541" cy="518921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860672" y="3465321"/>
            <a:ext cx="149352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635" algn="ctr">
              <a:lnSpc>
                <a:spcPct val="91400"/>
              </a:lnSpc>
              <a:spcBef>
                <a:spcPts val="285"/>
              </a:spcBef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Gestão Orçamentária</a:t>
            </a:r>
            <a:r>
              <a:rPr sz="1800" b="1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Financeira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200248" y="3678610"/>
            <a:ext cx="421664" cy="469254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296803" y="3366420"/>
            <a:ext cx="1838960" cy="1099820"/>
            <a:chOff x="1296803" y="3366420"/>
            <a:chExt cx="1838960" cy="1099820"/>
          </a:xfrm>
        </p:grpSpPr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96803" y="3366420"/>
              <a:ext cx="1784382" cy="109971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10640" y="3537203"/>
              <a:ext cx="1824989" cy="51892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86840" y="3787139"/>
              <a:ext cx="1623822" cy="518922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444497" y="3590925"/>
            <a:ext cx="149288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Gerenciamento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ts val="2065"/>
              </a:lnSpc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 Contratos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54992" y="4553585"/>
            <a:ext cx="469254" cy="42166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296862" y="5093162"/>
            <a:ext cx="1793239" cy="1098550"/>
            <a:chOff x="1296862" y="5093162"/>
            <a:chExt cx="1793239" cy="1098550"/>
          </a:xfrm>
        </p:grpSpPr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96862" y="5093162"/>
              <a:ext cx="1784131" cy="109819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0931" y="5138927"/>
              <a:ext cx="1728977" cy="51892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26335" y="5388863"/>
              <a:ext cx="596645" cy="51892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82267" y="5640323"/>
              <a:ext cx="1632966" cy="518921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1494789" y="5192395"/>
            <a:ext cx="139319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Gestão</a:t>
            </a:r>
            <a:r>
              <a:rPr sz="18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Transparência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4" name="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175856" y="5400816"/>
            <a:ext cx="420247" cy="473766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713936" y="5093180"/>
            <a:ext cx="1785620" cy="1099820"/>
            <a:chOff x="3713936" y="5093180"/>
            <a:chExt cx="1785620" cy="1099820"/>
          </a:xfrm>
        </p:grpSpPr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13936" y="5093180"/>
              <a:ext cx="1785469" cy="10996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06596" y="5263896"/>
              <a:ext cx="1267205" cy="51892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35908" y="5513832"/>
              <a:ext cx="1561338" cy="518922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3970401" y="5317997"/>
            <a:ext cx="127635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Canais</a:t>
            </a:r>
            <a:r>
              <a:rPr sz="1800" b="1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4636" y="287581"/>
            <a:ext cx="706181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RGC</a:t>
            </a:r>
            <a:r>
              <a:rPr sz="42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pt-B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r>
              <a:rPr sz="4200" b="1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42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2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Introdução</a:t>
            </a:r>
            <a:endParaRPr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59" y="1191767"/>
            <a:ext cx="11231880" cy="1396365"/>
          </a:xfrm>
          <a:custGeom>
            <a:avLst/>
            <a:gdLst/>
            <a:ahLst/>
            <a:cxnLst/>
            <a:rect l="l" t="t" r="r" b="b"/>
            <a:pathLst>
              <a:path w="11231880" h="1396364">
                <a:moveTo>
                  <a:pt x="11231880" y="0"/>
                </a:moveTo>
                <a:lnTo>
                  <a:pt x="0" y="0"/>
                </a:lnTo>
                <a:lnTo>
                  <a:pt x="0" y="1395984"/>
                </a:lnTo>
                <a:lnTo>
                  <a:pt x="11231880" y="1395984"/>
                </a:lnTo>
                <a:lnTo>
                  <a:pt x="11231880" y="0"/>
                </a:lnTo>
                <a:close/>
              </a:path>
            </a:pathLst>
          </a:custGeom>
          <a:solidFill>
            <a:srgbClr val="1B4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0496" y="1377328"/>
            <a:ext cx="892987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64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Principais</a:t>
            </a:r>
            <a:r>
              <a:rPr sz="6400" b="0" spc="-2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6400" b="0" spc="-2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Á</a:t>
            </a:r>
            <a:r>
              <a:rPr sz="6400" b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reas</a:t>
            </a:r>
            <a:endParaRPr sz="6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3672" y="2546604"/>
            <a:ext cx="3860800" cy="3049905"/>
            <a:chOff x="423672" y="2546604"/>
            <a:chExt cx="3860800" cy="30499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672" y="2546604"/>
              <a:ext cx="3860291" cy="30495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5394" y="2588514"/>
              <a:ext cx="3741420" cy="2931160"/>
            </a:xfrm>
            <a:custGeom>
              <a:avLst/>
              <a:gdLst/>
              <a:ahLst/>
              <a:cxnLst/>
              <a:rect l="l" t="t" r="r" b="b"/>
              <a:pathLst>
                <a:path w="3741420" h="2931160">
                  <a:moveTo>
                    <a:pt x="3741420" y="0"/>
                  </a:moveTo>
                  <a:lnTo>
                    <a:pt x="0" y="0"/>
                  </a:lnTo>
                  <a:lnTo>
                    <a:pt x="0" y="2930652"/>
                  </a:lnTo>
                  <a:lnTo>
                    <a:pt x="3741420" y="2930652"/>
                  </a:lnTo>
                  <a:lnTo>
                    <a:pt x="37414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394" y="2588514"/>
              <a:ext cx="3741420" cy="2931160"/>
            </a:xfrm>
            <a:custGeom>
              <a:avLst/>
              <a:gdLst/>
              <a:ahLst/>
              <a:cxnLst/>
              <a:rect l="l" t="t" r="r" b="b"/>
              <a:pathLst>
                <a:path w="3741420" h="2931160">
                  <a:moveTo>
                    <a:pt x="0" y="2930652"/>
                  </a:moveTo>
                  <a:lnTo>
                    <a:pt x="3741420" y="2930652"/>
                  </a:lnTo>
                  <a:lnTo>
                    <a:pt x="3741420" y="0"/>
                  </a:lnTo>
                  <a:lnTo>
                    <a:pt x="0" y="0"/>
                  </a:lnTo>
                  <a:lnTo>
                    <a:pt x="0" y="2930652"/>
                  </a:lnTo>
                  <a:close/>
                </a:path>
              </a:pathLst>
            </a:custGeom>
            <a:ln w="38099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1573" y="2760340"/>
            <a:ext cx="2406015" cy="208262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0955" algn="ctr">
              <a:lnSpc>
                <a:spcPts val="4950"/>
              </a:lnSpc>
              <a:spcBef>
                <a:spcPts val="640"/>
              </a:spcBef>
            </a:pPr>
            <a:r>
              <a:rPr sz="44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Gestão</a:t>
            </a:r>
            <a:r>
              <a:rPr sz="4400" spc="-1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4400" spc="-15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indent="20955" algn="ctr">
              <a:lnSpc>
                <a:spcPts val="4950"/>
              </a:lnSpc>
              <a:spcBef>
                <a:spcPts val="640"/>
              </a:spcBef>
            </a:pPr>
            <a:r>
              <a:rPr sz="4400" spc="-2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 </a:t>
            </a:r>
            <a:r>
              <a:rPr sz="4400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Benefícios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5552" y="2546604"/>
            <a:ext cx="4239895" cy="3049905"/>
            <a:chOff x="4035552" y="2546604"/>
            <a:chExt cx="4239895" cy="304990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092" y="2546604"/>
              <a:ext cx="3858767" cy="3049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5552" y="3157728"/>
              <a:ext cx="4239767" cy="19309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26814" y="2588514"/>
              <a:ext cx="3740150" cy="2931160"/>
            </a:xfrm>
            <a:custGeom>
              <a:avLst/>
              <a:gdLst/>
              <a:ahLst/>
              <a:cxnLst/>
              <a:rect l="l" t="t" r="r" b="b"/>
              <a:pathLst>
                <a:path w="3740150" h="2931160">
                  <a:moveTo>
                    <a:pt x="3739895" y="0"/>
                  </a:moveTo>
                  <a:lnTo>
                    <a:pt x="0" y="0"/>
                  </a:lnTo>
                  <a:lnTo>
                    <a:pt x="0" y="2930652"/>
                  </a:lnTo>
                  <a:lnTo>
                    <a:pt x="3739895" y="2930652"/>
                  </a:lnTo>
                  <a:lnTo>
                    <a:pt x="3739895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6814" y="2588514"/>
              <a:ext cx="3740150" cy="2931160"/>
            </a:xfrm>
            <a:custGeom>
              <a:avLst/>
              <a:gdLst/>
              <a:ahLst/>
              <a:cxnLst/>
              <a:rect l="l" t="t" r="r" b="b"/>
              <a:pathLst>
                <a:path w="3740150" h="2931160">
                  <a:moveTo>
                    <a:pt x="0" y="2930652"/>
                  </a:moveTo>
                  <a:lnTo>
                    <a:pt x="3739895" y="2930652"/>
                  </a:lnTo>
                  <a:lnTo>
                    <a:pt x="3739895" y="0"/>
                  </a:lnTo>
                  <a:lnTo>
                    <a:pt x="0" y="0"/>
                  </a:lnTo>
                  <a:lnTo>
                    <a:pt x="0" y="2930652"/>
                  </a:lnTo>
                  <a:close/>
                </a:path>
              </a:pathLst>
            </a:custGeom>
            <a:ln w="38099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01985" y="2726690"/>
            <a:ext cx="3748280" cy="215956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72440" marR="5080" indent="-460375" algn="ctr">
              <a:lnSpc>
                <a:spcPts val="4950"/>
              </a:lnSpc>
              <a:spcBef>
                <a:spcPts val="640"/>
              </a:spcBef>
            </a:pPr>
            <a:r>
              <a:rPr sz="4400" spc="-15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Administração</a:t>
            </a:r>
            <a:r>
              <a:rPr sz="4400" spc="-1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pt-BR" sz="4400" spc="-1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2440" marR="5080" indent="-460375" algn="ctr">
              <a:lnSpc>
                <a:spcPts val="4950"/>
              </a:lnSpc>
              <a:spcBef>
                <a:spcPts val="640"/>
              </a:spcBef>
            </a:pPr>
            <a:r>
              <a:rPr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 </a:t>
            </a:r>
            <a:endParaRPr lang="pt-BR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2440" marR="5080" indent="-460375" algn="ctr">
              <a:lnSpc>
                <a:spcPts val="4950"/>
              </a:lnSpc>
              <a:spcBef>
                <a:spcPts val="640"/>
              </a:spcBef>
            </a:pPr>
            <a:r>
              <a:rPr sz="4400" spc="-1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Finanças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90307" y="2546223"/>
            <a:ext cx="4075429" cy="3049905"/>
            <a:chOff x="7796783" y="2546604"/>
            <a:chExt cx="4075429" cy="304990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4987" y="2546604"/>
              <a:ext cx="3860292" cy="3049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783" y="3157728"/>
              <a:ext cx="4075176" cy="19309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66709" y="2588514"/>
              <a:ext cx="3741420" cy="2931160"/>
            </a:xfrm>
            <a:custGeom>
              <a:avLst/>
              <a:gdLst/>
              <a:ahLst/>
              <a:cxnLst/>
              <a:rect l="l" t="t" r="r" b="b"/>
              <a:pathLst>
                <a:path w="3741420" h="2931160">
                  <a:moveTo>
                    <a:pt x="3741420" y="0"/>
                  </a:moveTo>
                  <a:lnTo>
                    <a:pt x="0" y="0"/>
                  </a:lnTo>
                  <a:lnTo>
                    <a:pt x="0" y="2930652"/>
                  </a:lnTo>
                  <a:lnTo>
                    <a:pt x="3741420" y="2930652"/>
                  </a:lnTo>
                  <a:lnTo>
                    <a:pt x="37414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66709" y="2588514"/>
              <a:ext cx="3741420" cy="2931160"/>
            </a:xfrm>
            <a:custGeom>
              <a:avLst/>
              <a:gdLst/>
              <a:ahLst/>
              <a:cxnLst/>
              <a:rect l="l" t="t" r="r" b="b"/>
              <a:pathLst>
                <a:path w="3741420" h="2931160">
                  <a:moveTo>
                    <a:pt x="0" y="2930652"/>
                  </a:moveTo>
                  <a:lnTo>
                    <a:pt x="3741420" y="2930652"/>
                  </a:lnTo>
                  <a:lnTo>
                    <a:pt x="3741420" y="0"/>
                  </a:lnTo>
                  <a:lnTo>
                    <a:pt x="0" y="0"/>
                  </a:lnTo>
                  <a:lnTo>
                    <a:pt x="0" y="2930652"/>
                  </a:lnTo>
                  <a:close/>
                </a:path>
              </a:pathLst>
            </a:custGeom>
            <a:ln w="38099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162331" y="3126342"/>
            <a:ext cx="3319779" cy="136447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836930">
              <a:lnSpc>
                <a:spcPts val="4950"/>
              </a:lnSpc>
              <a:spcBef>
                <a:spcPts val="640"/>
              </a:spcBef>
            </a:pPr>
            <a:r>
              <a:rPr sz="4400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Gestão Previdenciária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0059" y="5518403"/>
            <a:ext cx="11231880" cy="325120"/>
          </a:xfrm>
          <a:custGeom>
            <a:avLst/>
            <a:gdLst/>
            <a:ahLst/>
            <a:cxnLst/>
            <a:rect l="l" t="t" r="r" b="b"/>
            <a:pathLst>
              <a:path w="11231880" h="325120">
                <a:moveTo>
                  <a:pt x="11231880" y="0"/>
                </a:moveTo>
                <a:lnTo>
                  <a:pt x="0" y="0"/>
                </a:lnTo>
                <a:lnTo>
                  <a:pt x="0" y="324612"/>
                </a:lnTo>
                <a:lnTo>
                  <a:pt x="11231880" y="324612"/>
                </a:lnTo>
                <a:lnTo>
                  <a:pt x="11231880" y="0"/>
                </a:lnTo>
                <a:close/>
              </a:path>
            </a:pathLst>
          </a:custGeom>
          <a:solidFill>
            <a:srgbClr val="1B417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061" y="139558"/>
            <a:ext cx="9704542" cy="716042"/>
          </a:xfrm>
          <a:prstGeom prst="rect">
            <a:avLst/>
          </a:prstGeom>
        </p:spPr>
        <p:txBody>
          <a:bodyPr vert="horz" wrap="square" lIns="0" tIns="99517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</a:t>
            </a:r>
            <a:r>
              <a:rPr sz="40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pt-BR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0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0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  <a:r>
              <a:rPr sz="40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sz="40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Segurados</a:t>
            </a:r>
            <a:r>
              <a:rPr sz="40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4000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</a:t>
            </a:r>
            <a:r>
              <a:rPr lang="pt-BR"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000" spc="-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0882" y="1081141"/>
            <a:ext cx="2667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Comparativo</a:t>
            </a:r>
            <a:r>
              <a:rPr sz="20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Segurados</a:t>
            </a:r>
            <a:r>
              <a:rPr sz="2000" b="1" spc="3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00915" y="2802717"/>
            <a:ext cx="24130" cy="24130"/>
            <a:chOff x="5100915" y="2802717"/>
            <a:chExt cx="24130" cy="24130"/>
          </a:xfrm>
        </p:grpSpPr>
        <p:sp>
          <p:nvSpPr>
            <p:cNvPr id="11" name="object 11"/>
            <p:cNvSpPr/>
            <p:nvPr/>
          </p:nvSpPr>
          <p:spPr>
            <a:xfrm>
              <a:off x="5104859" y="2806639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776" y="0"/>
                  </a:lnTo>
                </a:path>
              </a:pathLst>
            </a:custGeom>
            <a:ln w="784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0915" y="2802717"/>
              <a:ext cx="24130" cy="8255"/>
            </a:xfrm>
            <a:custGeom>
              <a:avLst/>
              <a:gdLst/>
              <a:ahLst/>
              <a:cxnLst/>
              <a:rect l="l" t="t" r="r" b="b"/>
              <a:pathLst>
                <a:path w="24129" h="8255">
                  <a:moveTo>
                    <a:pt x="23664" y="0"/>
                  </a:moveTo>
                  <a:lnTo>
                    <a:pt x="0" y="0"/>
                  </a:lnTo>
                  <a:lnTo>
                    <a:pt x="0" y="8235"/>
                  </a:lnTo>
                  <a:lnTo>
                    <a:pt x="23664" y="8235"/>
                  </a:lnTo>
                  <a:lnTo>
                    <a:pt x="2366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4859" y="281487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88" y="0"/>
                  </a:lnTo>
                </a:path>
              </a:pathLst>
            </a:custGeom>
            <a:ln w="784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0904" y="281095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786" y="0"/>
                  </a:moveTo>
                  <a:lnTo>
                    <a:pt x="0" y="0"/>
                  </a:lnTo>
                  <a:lnTo>
                    <a:pt x="0" y="7848"/>
                  </a:lnTo>
                  <a:lnTo>
                    <a:pt x="0" y="15697"/>
                  </a:lnTo>
                  <a:lnTo>
                    <a:pt x="7886" y="15697"/>
                  </a:lnTo>
                  <a:lnTo>
                    <a:pt x="7886" y="7848"/>
                  </a:lnTo>
                  <a:lnTo>
                    <a:pt x="15786" y="7848"/>
                  </a:lnTo>
                  <a:lnTo>
                    <a:pt x="1578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F9CB3522-BA47-1553-2955-B24AAFC76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46746"/>
              </p:ext>
            </p:extLst>
          </p:nvPr>
        </p:nvGraphicFramePr>
        <p:xfrm>
          <a:off x="2262206" y="1455282"/>
          <a:ext cx="7503822" cy="152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768">
                  <a:extLst>
                    <a:ext uri="{9D8B030D-6E8A-4147-A177-3AD203B41FA5}">
                      <a16:colId xmlns:a16="http://schemas.microsoft.com/office/drawing/2014/main" val="1340539140"/>
                    </a:ext>
                  </a:extLst>
                </a:gridCol>
                <a:gridCol w="165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2022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127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6775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2023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127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272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2024</a:t>
                      </a:r>
                    </a:p>
                  </a:txBody>
                  <a:tcPr marL="0" marR="0" marT="127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272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VARIAÇÃO</a:t>
                      </a:r>
                      <a:r>
                        <a:rPr lang="pt-BR"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ACUMULADA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1270" marB="0" anchor="ctr"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8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>
                          <a:latin typeface="Calibri"/>
                          <a:cs typeface="Calibri"/>
                        </a:rPr>
                        <a:t>ATIVOS</a:t>
                      </a:r>
                      <a:endParaRPr sz="1600" b="1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115.615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117.148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60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121.227</a:t>
                      </a:r>
                    </a:p>
                  </a:txBody>
                  <a:tcPr marL="0" marR="0" marT="889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pt-BR" sz="1600" dirty="0">
                          <a:latin typeface="+mn-lt"/>
                          <a:cs typeface="Arial MT"/>
                        </a:rPr>
                        <a:t>3,48%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889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15">
                <a:tc>
                  <a:txBody>
                    <a:bodyPr/>
                    <a:lstStyle/>
                    <a:p>
                      <a:pPr marR="3175" algn="ctr">
                        <a:lnSpc>
                          <a:spcPts val="2190"/>
                        </a:lnSpc>
                      </a:pPr>
                      <a:r>
                        <a:rPr sz="1600" b="1" spc="-10">
                          <a:latin typeface="Calibri"/>
                          <a:cs typeface="Calibri"/>
                        </a:rPr>
                        <a:t>APOSENTADOS</a:t>
                      </a:r>
                      <a:endParaRPr sz="16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2190"/>
                        </a:lnSpc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94.843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ts val="2190"/>
                        </a:lnSpc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95.068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2190"/>
                        </a:lnSpc>
                      </a:pPr>
                      <a:r>
                        <a:rPr lang="pt-BR" sz="160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95.442</a:t>
                      </a:r>
                      <a:endParaRPr sz="1600" dirty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2190"/>
                        </a:lnSpc>
                      </a:pPr>
                      <a:r>
                        <a:rPr lang="pt-BR" sz="1600" dirty="0">
                          <a:latin typeface="+mn-lt"/>
                          <a:cs typeface="Arial MT"/>
                        </a:rPr>
                        <a:t>0,39%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10">
                <a:tc>
                  <a:txBody>
                    <a:bodyPr/>
                    <a:lstStyle/>
                    <a:p>
                      <a:pPr marR="3810" algn="ctr">
                        <a:lnSpc>
                          <a:spcPts val="2190"/>
                        </a:lnSpc>
                      </a:pPr>
                      <a:r>
                        <a:rPr sz="1600" b="1" spc="-10">
                          <a:latin typeface="Calibri"/>
                          <a:cs typeface="Calibri"/>
                        </a:rPr>
                        <a:t>PENSIONISTAS</a:t>
                      </a:r>
                      <a:endParaRPr sz="16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2190"/>
                        </a:lnSpc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23.411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ts val="2190"/>
                        </a:lnSpc>
                      </a:pPr>
                      <a:r>
                        <a:rPr sz="1600" spc="-10">
                          <a:latin typeface="+mn-lt"/>
                          <a:cs typeface="Calibri"/>
                        </a:rPr>
                        <a:t>23.644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2190"/>
                        </a:lnSpc>
                      </a:pPr>
                      <a:r>
                        <a:rPr lang="pt-BR" sz="160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23.149</a:t>
                      </a:r>
                      <a:endParaRPr sz="1600" dirty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2190"/>
                        </a:lnSpc>
                      </a:pPr>
                      <a:r>
                        <a:rPr lang="pt-BR" sz="1600" dirty="0">
                          <a:latin typeface="+mn-lt"/>
                          <a:cs typeface="Arial MT"/>
                        </a:rPr>
                        <a:t>-2,09%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55">
                <a:tc>
                  <a:txBody>
                    <a:bodyPr/>
                    <a:lstStyle/>
                    <a:p>
                      <a:pPr marR="1905" algn="ctr">
                        <a:lnSpc>
                          <a:spcPts val="2110"/>
                        </a:lnSpc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2110"/>
                        </a:lnSpc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233.869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ts val="2110"/>
                        </a:lnSpc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235.860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211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239.818</a:t>
                      </a:r>
                      <a:endParaRPr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2110"/>
                        </a:lnSpc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1,67%</a:t>
                      </a:r>
                      <a:endParaRPr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ED631CA4-6FA6-8915-C5B1-76A448740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983124"/>
              </p:ext>
            </p:extLst>
          </p:nvPr>
        </p:nvGraphicFramePr>
        <p:xfrm>
          <a:off x="762000" y="3429000"/>
          <a:ext cx="4053339" cy="230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object 8">
            <a:extLst>
              <a:ext uri="{FF2B5EF4-FFF2-40B4-BE49-F238E27FC236}">
                <a16:creationId xmlns:a16="http://schemas.microsoft.com/office/drawing/2014/main" id="{701C58D1-4391-C254-8FA6-8DEB2561E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15574"/>
              </p:ext>
            </p:extLst>
          </p:nvPr>
        </p:nvGraphicFramePr>
        <p:xfrm>
          <a:off x="5638800" y="3753106"/>
          <a:ext cx="5791200" cy="152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23">
                  <a:extLst>
                    <a:ext uri="{9D8B030D-6E8A-4147-A177-3AD203B41FA5}">
                      <a16:colId xmlns:a16="http://schemas.microsoft.com/office/drawing/2014/main" val="4000839831"/>
                    </a:ext>
                  </a:extLst>
                </a:gridCol>
              </a:tblGrid>
              <a:tr h="382606">
                <a:tc gridSpan="3">
                  <a:txBody>
                    <a:bodyPr/>
                    <a:lstStyle/>
                    <a:p>
                      <a:pPr marL="974725">
                        <a:lnSpc>
                          <a:spcPts val="1425"/>
                        </a:lnSpc>
                      </a:pP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4725">
                        <a:lnSpc>
                          <a:spcPts val="1425"/>
                        </a:lnSpc>
                      </a:pP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800"/>
                        </a:lnSpc>
                        <a:spcBef>
                          <a:spcPts val="50"/>
                        </a:spcBef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2022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800"/>
                        </a:lnSpc>
                        <a:spcBef>
                          <a:spcPts val="50"/>
                        </a:spcBef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2023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800"/>
                        </a:lnSpc>
                        <a:spcBef>
                          <a:spcPts val="50"/>
                        </a:spcBef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2024</a:t>
                      </a:r>
                      <a:endParaRPr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1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APOSENTADORIAS</a:t>
                      </a:r>
                      <a:endParaRPr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34925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500" spc="-10">
                          <a:latin typeface="Calibri"/>
                          <a:cs typeface="Calibri"/>
                        </a:rPr>
                        <a:t>3.500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00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500" spc="-10">
                          <a:latin typeface="Calibri"/>
                          <a:cs typeface="Calibri"/>
                        </a:rPr>
                        <a:t>2.365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00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pt-BR" sz="1500">
                          <a:latin typeface="Calibri"/>
                          <a:cs typeface="Calibri"/>
                        </a:rPr>
                        <a:t>2.782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00" marB="0" anchor="ctr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02">
                <a:tc>
                  <a:txBody>
                    <a:bodyPr/>
                    <a:lstStyle/>
                    <a:p>
                      <a:pPr marL="2540" algn="ctr">
                        <a:lnSpc>
                          <a:spcPts val="1660"/>
                        </a:lnSpc>
                      </a:pPr>
                      <a:r>
                        <a:rPr sz="1600" b="1" spc="-1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PENSÕES</a:t>
                      </a:r>
                      <a:endParaRPr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635"/>
                        </a:lnSpc>
                      </a:pPr>
                      <a:r>
                        <a:rPr sz="1500" spc="-10">
                          <a:latin typeface="Calibri"/>
                          <a:cs typeface="Calibri"/>
                        </a:rPr>
                        <a:t>1.063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635"/>
                        </a:lnSpc>
                      </a:pPr>
                      <a:r>
                        <a:rPr sz="1500" spc="-10">
                          <a:latin typeface="Calibri"/>
                          <a:cs typeface="Calibri"/>
                        </a:rPr>
                        <a:t>1.479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635"/>
                        </a:lnSpc>
                      </a:pPr>
                      <a:r>
                        <a:rPr lang="pt-BR" sz="1500">
                          <a:latin typeface="Calibri"/>
                          <a:cs typeface="Calibri"/>
                        </a:rPr>
                        <a:t>1.290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70">
                <a:tc>
                  <a:txBody>
                    <a:bodyPr/>
                    <a:lstStyle/>
                    <a:p>
                      <a:pPr marL="1905" algn="ctr">
                        <a:lnSpc>
                          <a:spcPts val="1800"/>
                        </a:lnSpc>
                        <a:spcBef>
                          <a:spcPts val="50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4.563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3.844</a:t>
                      </a:r>
                      <a:endPara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4.072</a:t>
                      </a:r>
                      <a:endParaRPr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object 7">
            <a:extLst>
              <a:ext uri="{FF2B5EF4-FFF2-40B4-BE49-F238E27FC236}">
                <a16:creationId xmlns:a16="http://schemas.microsoft.com/office/drawing/2014/main" id="{1843B0AD-8478-C88E-4751-AA9A278D3542}"/>
              </a:ext>
            </a:extLst>
          </p:cNvPr>
          <p:cNvSpPr txBox="1"/>
          <p:nvPr/>
        </p:nvSpPr>
        <p:spPr>
          <a:xfrm>
            <a:off x="8610600" y="3715714"/>
            <a:ext cx="2667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Benefícios Concedidos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47c435-a1c8-4dd2-a88a-eba3dd347c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1F2EC7FD6624EA133FD2241BDB4E1" ma:contentTypeVersion="14" ma:contentTypeDescription="Create a new document." ma:contentTypeScope="" ma:versionID="b66a391bd574c8517c68417832c40ed6">
  <xsd:schema xmlns:xsd="http://www.w3.org/2001/XMLSchema" xmlns:xs="http://www.w3.org/2001/XMLSchema" xmlns:p="http://schemas.microsoft.com/office/2006/metadata/properties" xmlns:ns3="3447c435-a1c8-4dd2-a88a-eba3dd347c06" xmlns:ns4="85d833dc-99c3-4be0-9229-edb7a185e75f" targetNamespace="http://schemas.microsoft.com/office/2006/metadata/properties" ma:root="true" ma:fieldsID="c542fe475479330de4783e79a0e55262" ns3:_="" ns4:_="">
    <xsd:import namespace="3447c435-a1c8-4dd2-a88a-eba3dd347c06"/>
    <xsd:import namespace="85d833dc-99c3-4be0-9229-edb7a185e75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7c435-a1c8-4dd2-a88a-eba3dd347c0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833dc-99c3-4be0-9229-edb7a185e75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C8F4B-4EB7-442C-BA8F-C11B9B149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9F658-C2FA-456A-A326-221E4B9D2908}">
  <ds:schemaRefs>
    <ds:schemaRef ds:uri="3447c435-a1c8-4dd2-a88a-eba3dd347c06"/>
    <ds:schemaRef ds:uri="85d833dc-99c3-4be0-9229-edb7a185e7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D7C0C1-56E0-4079-8CD6-6279AB8A50BE}">
  <ds:schemaRefs>
    <ds:schemaRef ds:uri="3447c435-a1c8-4dd2-a88a-eba3dd347c06"/>
    <ds:schemaRef ds:uri="85d833dc-99c3-4be0-9229-edb7a185e7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1775</Words>
  <Application>Microsoft Office PowerPoint</Application>
  <PresentationFormat>Widescreen</PresentationFormat>
  <Paragraphs>426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Trebuchet MS</vt:lpstr>
      <vt:lpstr>Wingdings</vt:lpstr>
      <vt:lpstr>Office Theme</vt:lpstr>
      <vt:lpstr>Apresentação do PowerPoint</vt:lpstr>
      <vt:lpstr>Apresentação do PowerPoint</vt:lpstr>
      <vt:lpstr>RGC 2024 – Introdução</vt:lpstr>
      <vt:lpstr>RGC 2024 – Introdução</vt:lpstr>
      <vt:lpstr>RGC 2024 – Estrutura Organizacional</vt:lpstr>
      <vt:lpstr>Apresentação do PowerPoint</vt:lpstr>
      <vt:lpstr>RGC 2024 – Relatório de Governança</vt:lpstr>
      <vt:lpstr>Principais Áreas</vt:lpstr>
      <vt:lpstr>RGC 2024 – Dados dos Segurados e Benefícios </vt:lpstr>
      <vt:lpstr>RGC 2024 – Receitas </vt:lpstr>
      <vt:lpstr>RGC 2024 – Contribuições</vt:lpstr>
      <vt:lpstr>RGC 2024 – Despesas</vt:lpstr>
      <vt:lpstr>RGC 2024 – Resultado Previdenciário</vt:lpstr>
      <vt:lpstr>RGC 2024 - Repasse para Cobertura Financeira</vt:lpstr>
      <vt:lpstr>RGC 2024 – Gestão Orçamentária e Financeira</vt:lpstr>
      <vt:lpstr>RGC 2024 - Orçado x Realizado</vt:lpstr>
      <vt:lpstr>RGC 2024 - Orçado x Realizado</vt:lpstr>
      <vt:lpstr>RGC 2024 - Orçado x Realizado</vt:lpstr>
      <vt:lpstr>Apresentação do PowerPoint</vt:lpstr>
      <vt:lpstr>Apresentação do PowerPoint</vt:lpstr>
      <vt:lpstr>Apresentação do PowerPoint</vt:lpstr>
      <vt:lpstr>RGC 2024 – Gerenciamento dos Contratos </vt:lpstr>
      <vt:lpstr>RGC 2024 – ReqWeb </vt:lpstr>
      <vt:lpstr>RGC 2024 – ReqWeb </vt:lpstr>
      <vt:lpstr>RGC 2024 – Pró-Gestão Nível III</vt:lpstr>
      <vt:lpstr>RGC 2024 – Pró-Gestão Nível III</vt:lpstr>
      <vt:lpstr>RGC 2024 – Ações de Diálogo com os Segurados e Sociedade</vt:lpstr>
      <vt:lpstr>RGC 2024 – Ações de Diálogo</vt:lpstr>
      <vt:lpstr>RGC 2024 – Ações de Diálogo</vt:lpstr>
      <vt:lpstr>RGC 2024 – Certificações Profissionais</vt:lpstr>
      <vt:lpstr>RGC 2024 – Premiações</vt:lpstr>
      <vt:lpstr>RGC 2024 – Indicador de Situação Previdenciária  </vt:lpstr>
      <vt:lpstr>RGC 2024 – Certificado de Regularidade Previdenciária</vt:lpstr>
      <vt:lpstr>RGC 2024 – Certificado de Regularidade Previdenciária</vt:lpstr>
      <vt:lpstr>RGC 2024 – Concurso Público</vt:lpstr>
      <vt:lpstr>RGC 2024 – Gestão do Site da Transparência</vt:lpstr>
      <vt:lpstr>RGC 2024 – Canais de Atendimento</vt:lpstr>
      <vt:lpstr>RGC 2024 – Canais de Atendimento</vt:lpstr>
      <vt:lpstr>RGC 2024 – 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Joyce L Correa</dc:creator>
  <cp:lastModifiedBy>Vinicius de Araujo Hejedich</cp:lastModifiedBy>
  <cp:revision>500</cp:revision>
  <dcterms:created xsi:type="dcterms:W3CDTF">2025-07-08T18:23:33Z</dcterms:created>
  <dcterms:modified xsi:type="dcterms:W3CDTF">2025-07-24T16:40:24Z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2025-07-08T00:00:00Z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ContentTypeId">
    <vt:lpwstr>0x0101006A31F2EC7FD6624EA133FD2241BDB4E1</vt:lpwstr>
  </property>
</Properties>
</file>