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3" r:id="rId5"/>
    <p:sldId id="714" r:id="rId6"/>
    <p:sldId id="749" r:id="rId7"/>
    <p:sldId id="720" r:id="rId8"/>
    <p:sldId id="721" r:id="rId9"/>
    <p:sldId id="745" r:id="rId10"/>
    <p:sldId id="746" r:id="rId11"/>
    <p:sldId id="763" r:id="rId12"/>
    <p:sldId id="762" r:id="rId13"/>
    <p:sldId id="764" r:id="rId14"/>
    <p:sldId id="756" r:id="rId15"/>
    <p:sldId id="760" r:id="rId16"/>
    <p:sldId id="759" r:id="rId17"/>
    <p:sldId id="725" r:id="rId18"/>
    <p:sldId id="726" r:id="rId19"/>
    <p:sldId id="716" r:id="rId20"/>
    <p:sldId id="728" r:id="rId21"/>
    <p:sldId id="693" r:id="rId22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F7F405-CE06-91D3-C16B-04878CE4AFF0}" name="Fernanda Ferreira" initials="FF" userId="8d50002bf9b6f2c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F7F00"/>
    <a:srgbClr val="009900"/>
    <a:srgbClr val="70AD47"/>
    <a:srgbClr val="EB891C"/>
    <a:srgbClr val="0265A9"/>
    <a:srgbClr val="005487"/>
    <a:srgbClr val="000000"/>
    <a:srgbClr val="4472C4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2" autoAdjust="0"/>
    <p:restoredTop sz="92364" autoAdjust="0"/>
  </p:normalViewPr>
  <p:slideViewPr>
    <p:cSldViewPr showGuides="1">
      <p:cViewPr varScale="1">
        <p:scale>
          <a:sx n="102" d="100"/>
          <a:sy n="102" d="100"/>
        </p:scale>
        <p:origin x="46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5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447CA54-46EC-4AFA-AB62-7209ED8786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406" cy="49741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36E384-FD3F-4DCD-B56B-497CD342F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750" y="0"/>
            <a:ext cx="2945405" cy="49741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3D119246-BF75-429E-807F-96FB4BAB0952}" type="datetimeFigureOut">
              <a:rPr lang="pt-BR" smtClean="0"/>
              <a:pPr/>
              <a:t>24/07/2025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A285B80-6DE1-4F0E-8DBA-9BA453919C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813"/>
            <a:ext cx="2945406" cy="49741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C241EF-D31F-4337-8B1B-CAD43DEEB8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750" y="9430813"/>
            <a:ext cx="2945405" cy="49741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84209662-5B62-4E2F-AF26-C9C57F384E6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1461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7F357-5246-47CB-A7C0-572812040301}" type="datetimeFigureOut">
              <a:rPr lang="pt-BR" smtClean="0"/>
              <a:pPr/>
              <a:t>24/07/2025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14BE-FDE5-4626-874F-3E950A8B7BD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279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14BE-FDE5-4626-874F-3E950A8B7BDC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128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314BE-FDE5-4626-874F-3E950A8B7BDC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800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14BE-FDE5-4626-874F-3E950A8B7BDC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14BE-FDE5-4626-874F-3E950A8B7BDC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38F98-9E26-668E-2D77-707B5E6A8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1FF1BB8-7A26-B814-229C-8D536ED9C0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1CF7050-0F8E-6D23-457A-6E708171D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05EECB-6DF5-91D8-87BC-2727DE5720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14BE-FDE5-4626-874F-3E950A8B7BDC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1513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0F1A4-B45D-4D8C-4642-D93A79425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907038E-99EF-871F-6EA9-00AF526CFD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281C048-D8D0-5812-1A88-B4E48540E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CC608AD-4B8C-3125-CC9E-0BCCBDEE69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14BE-FDE5-4626-874F-3E950A8B7BDC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7306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4F8F7-23E0-D153-27FF-788F1CE1C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18C1FA4-E8AE-04F5-A7A1-C44762A5FF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18E92E7-4AE2-B834-5E5A-98F7D19C2C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F4A0E9-3535-DA42-B689-51F37471A8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14BE-FDE5-4626-874F-3E950A8B7BDC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840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rgbClr val="0054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9B4CFBFD-BB0A-4CD4-BEEB-7EC3864FC9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-193340"/>
            <a:ext cx="3962694" cy="3622340"/>
          </a:xfrm>
          <a:prstGeom prst="rect">
            <a:avLst/>
          </a:prstGeom>
        </p:spPr>
      </p:pic>
      <p:pic>
        <p:nvPicPr>
          <p:cNvPr id="4" name="Imagem 3" descr="Logotipo&#10;&#10;Descrição gerada automaticamente com confiança baixa">
            <a:extLst>
              <a:ext uri="{FF2B5EF4-FFF2-40B4-BE49-F238E27FC236}">
                <a16:creationId xmlns:a16="http://schemas.microsoft.com/office/drawing/2014/main" id="{4064DF2C-4B99-1700-6505-B2A09781A8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08" y="571701"/>
            <a:ext cx="2452960" cy="245296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A7E7640-F601-20EF-61C8-F8C95612FF69}"/>
              </a:ext>
            </a:extLst>
          </p:cNvPr>
          <p:cNvSpPr txBox="1"/>
          <p:nvPr userDrawn="1"/>
        </p:nvSpPr>
        <p:spPr>
          <a:xfrm>
            <a:off x="0" y="616530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cap="small" spc="150" baseline="0" dirty="0">
                <a:solidFill>
                  <a:schemeClr val="tx1"/>
                </a:solidFill>
                <a:latin typeface="+mj-lt"/>
              </a:rPr>
              <a:t>24 de Julho de 2025</a:t>
            </a:r>
          </a:p>
        </p:txBody>
      </p:sp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2222D901-18D0-05E4-CE9B-5497DC751F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3607674"/>
            <a:ext cx="11771893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000" b="1" cap="small" spc="150" baseline="0"/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65985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>
            <a:extLst>
              <a:ext uri="{FF2B5EF4-FFF2-40B4-BE49-F238E27FC236}">
                <a16:creationId xmlns:a16="http://schemas.microsoft.com/office/drawing/2014/main" id="{F1D14318-401A-F646-8B59-11E64DFE3899}"/>
              </a:ext>
            </a:extLst>
          </p:cNvPr>
          <p:cNvSpPr/>
          <p:nvPr userDrawn="1"/>
        </p:nvSpPr>
        <p:spPr>
          <a:xfrm>
            <a:off x="0" y="6309322"/>
            <a:ext cx="12192000" cy="548678"/>
          </a:xfrm>
          <a:prstGeom prst="rect">
            <a:avLst/>
          </a:prstGeom>
          <a:solidFill>
            <a:srgbClr val="00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A6DBFD25-B071-4752-8B8C-6D9F03EF5457}" type="slidenum">
              <a:rPr lang="pt-BR" sz="1800" b="1" smtClean="0">
                <a:solidFill>
                  <a:schemeClr val="bg1"/>
                </a:solidFill>
              </a:rPr>
              <a:pPr algn="r"/>
              <a:t>‹nº›</a:t>
            </a:fld>
            <a:endParaRPr lang="pt-BR" sz="1800" b="1" dirty="0">
              <a:solidFill>
                <a:schemeClr val="bg1"/>
              </a:solidFill>
            </a:endParaRP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>
            <a:cxnSpLocks/>
          </p:cNvCxnSpPr>
          <p:nvPr userDrawn="1"/>
        </p:nvCxnSpPr>
        <p:spPr>
          <a:xfrm>
            <a:off x="551384" y="908720"/>
            <a:ext cx="11161240" cy="0"/>
          </a:xfrm>
          <a:prstGeom prst="line">
            <a:avLst/>
          </a:prstGeom>
          <a:ln>
            <a:solidFill>
              <a:srgbClr val="0054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6F70AD0B-D3FC-4970-8BB7-AC28B3E338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424" y="0"/>
            <a:ext cx="2068035" cy="855936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97736D30-C88C-44FC-843C-23D6553E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97768"/>
            <a:ext cx="10612760" cy="763736"/>
          </a:xfrm>
          <a:prstGeom prst="rect">
            <a:avLst/>
          </a:prstGeom>
        </p:spPr>
        <p:txBody>
          <a:bodyPr/>
          <a:lstStyle>
            <a:lvl1pPr algn="l">
              <a:defRPr sz="4000" b="1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99FC7488-9143-43F5-932E-03C42FF1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192410"/>
            <a:ext cx="11233248" cy="4651296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6274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 userDrawn="1"/>
        </p:nvSpPr>
        <p:spPr>
          <a:xfrm>
            <a:off x="623392" y="98072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0" y="6440842"/>
            <a:ext cx="107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SAPE/SSP</a:t>
            </a:r>
          </a:p>
        </p:txBody>
      </p:sp>
      <p:sp>
        <p:nvSpPr>
          <p:cNvPr id="7" name="Retângulo 4">
            <a:extLst>
              <a:ext uri="{FF2B5EF4-FFF2-40B4-BE49-F238E27FC236}">
                <a16:creationId xmlns:a16="http://schemas.microsoft.com/office/drawing/2014/main" id="{162F7F61-1701-4315-BCC8-2E6EEC92D29F}"/>
              </a:ext>
            </a:extLst>
          </p:cNvPr>
          <p:cNvSpPr/>
          <p:nvPr userDrawn="1"/>
        </p:nvSpPr>
        <p:spPr>
          <a:xfrm>
            <a:off x="0" y="6309322"/>
            <a:ext cx="12192000" cy="548678"/>
          </a:xfrm>
          <a:prstGeom prst="rect">
            <a:avLst/>
          </a:prstGeom>
          <a:solidFill>
            <a:srgbClr val="00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A6DBFD25-B071-4752-8B8C-6D9F03EF5457}" type="slidenum">
              <a:rPr lang="pt-BR" sz="1800" b="1" smtClean="0">
                <a:solidFill>
                  <a:schemeClr val="bg1"/>
                </a:solidFill>
              </a:rPr>
              <a:pPr algn="r"/>
              <a:t>‹nº›</a:t>
            </a:fld>
            <a:endParaRPr lang="pt-BR" sz="1800" b="1" dirty="0">
              <a:solidFill>
                <a:schemeClr val="bg1"/>
              </a:solidFill>
            </a:endParaRPr>
          </a:p>
        </p:txBody>
      </p:sp>
      <p:cxnSp>
        <p:nvCxnSpPr>
          <p:cNvPr id="10" name="Conector reto 8">
            <a:extLst>
              <a:ext uri="{FF2B5EF4-FFF2-40B4-BE49-F238E27FC236}">
                <a16:creationId xmlns:a16="http://schemas.microsoft.com/office/drawing/2014/main" id="{F50F913E-2666-4850-ACD3-410F4BE4E999}"/>
              </a:ext>
            </a:extLst>
          </p:cNvPr>
          <p:cNvCxnSpPr>
            <a:cxnSpLocks/>
          </p:cNvCxnSpPr>
          <p:nvPr userDrawn="1"/>
        </p:nvCxnSpPr>
        <p:spPr>
          <a:xfrm>
            <a:off x="551384" y="908720"/>
            <a:ext cx="11161240" cy="0"/>
          </a:xfrm>
          <a:prstGeom prst="line">
            <a:avLst/>
          </a:prstGeom>
          <a:ln>
            <a:solidFill>
              <a:srgbClr val="0054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1D28985C-D16C-4E46-99CA-DE30546469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424" y="0"/>
            <a:ext cx="2068035" cy="855936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AE8C551-F44B-4DEE-986D-2EA5552C7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97768"/>
            <a:ext cx="10612760" cy="763736"/>
          </a:xfrm>
          <a:prstGeom prst="rect">
            <a:avLst/>
          </a:prstGeom>
        </p:spPr>
        <p:txBody>
          <a:bodyPr/>
          <a:lstStyle>
            <a:lvl1pPr algn="l">
              <a:defRPr sz="4000" b="1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28844048-236E-447C-9238-42528D5F2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192410"/>
            <a:ext cx="11233248" cy="4651296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1817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>
            <a:extLst>
              <a:ext uri="{FF2B5EF4-FFF2-40B4-BE49-F238E27FC236}">
                <a16:creationId xmlns:a16="http://schemas.microsoft.com/office/drawing/2014/main" id="{F1D14318-401A-F646-8B59-11E64DFE3899}"/>
              </a:ext>
            </a:extLst>
          </p:cNvPr>
          <p:cNvSpPr/>
          <p:nvPr userDrawn="1"/>
        </p:nvSpPr>
        <p:spPr>
          <a:xfrm>
            <a:off x="0" y="6309322"/>
            <a:ext cx="12192000" cy="548678"/>
          </a:xfrm>
          <a:prstGeom prst="rect">
            <a:avLst/>
          </a:prstGeom>
          <a:solidFill>
            <a:srgbClr val="00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A6DBFD25-B071-4752-8B8C-6D9F03EF5457}" type="slidenum">
              <a:rPr lang="pt-BR" sz="1800" b="1" smtClean="0">
                <a:solidFill>
                  <a:schemeClr val="bg1"/>
                </a:solidFill>
              </a:rPr>
              <a:pPr algn="r"/>
              <a:t>‹nº›</a:t>
            </a:fld>
            <a:endParaRPr lang="pt-BR" sz="1800" b="1" dirty="0">
              <a:solidFill>
                <a:schemeClr val="bg1"/>
              </a:solidFill>
            </a:endParaRP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>
            <a:cxnSpLocks/>
          </p:cNvCxnSpPr>
          <p:nvPr userDrawn="1"/>
        </p:nvCxnSpPr>
        <p:spPr>
          <a:xfrm>
            <a:off x="551384" y="908720"/>
            <a:ext cx="11161240" cy="0"/>
          </a:xfrm>
          <a:prstGeom prst="line">
            <a:avLst/>
          </a:prstGeom>
          <a:ln>
            <a:solidFill>
              <a:srgbClr val="0054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6F70AD0B-D3FC-4970-8BB7-AC28B3E338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424" y="0"/>
            <a:ext cx="2068035" cy="855936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97736D30-C88C-44FC-843C-23D6553E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97768"/>
            <a:ext cx="10612760" cy="763736"/>
          </a:xfrm>
          <a:prstGeom prst="rect">
            <a:avLst/>
          </a:prstGeom>
        </p:spPr>
        <p:txBody>
          <a:bodyPr/>
          <a:lstStyle>
            <a:lvl1pPr algn="l">
              <a:defRPr sz="4000" b="1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99FC7488-9143-43F5-932E-03C42FF1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192410"/>
            <a:ext cx="11233248" cy="4651296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4346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bg>
      <p:bgPr>
        <a:solidFill>
          <a:srgbClr val="0054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F48D1AFE-E1AC-499D-9D24-93C8A949A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-603448"/>
            <a:ext cx="7502376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9145388-B4FA-4F5C-B0FB-29A9F4639072}"/>
              </a:ext>
            </a:extLst>
          </p:cNvPr>
          <p:cNvSpPr txBox="1"/>
          <p:nvPr userDrawn="1"/>
        </p:nvSpPr>
        <p:spPr>
          <a:xfrm>
            <a:off x="3942532" y="4365104"/>
            <a:ext cx="4608512" cy="1384995"/>
          </a:xfrm>
          <a:prstGeom prst="rect">
            <a:avLst/>
          </a:prstGeom>
          <a:solidFill>
            <a:srgbClr val="005487"/>
          </a:solidFill>
        </p:spPr>
        <p:txBody>
          <a:bodyPr wrap="square" rtlCol="0">
            <a:spAutoFit/>
          </a:bodyPr>
          <a:lstStyle/>
          <a:p>
            <a:pPr algn="ctr"/>
            <a:endParaRPr lang="pt-BR" sz="4200" b="1" dirty="0">
              <a:latin typeface="Univers" panose="020B0604020202020204" pitchFamily="34" charset="0"/>
            </a:endParaRPr>
          </a:p>
          <a:p>
            <a:pPr algn="ctr"/>
            <a:r>
              <a:rPr lang="pt-BR" sz="4200" b="1" dirty="0">
                <a:latin typeface="Univers" panose="020B0604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438237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26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1" r:id="rId4"/>
    <p:sldLayoutId id="2147483656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efeitura.sp.gov.br/web/iprem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A198DB9-5A7A-8F98-669E-5F9F91216FC7}"/>
              </a:ext>
            </a:extLst>
          </p:cNvPr>
          <p:cNvSpPr txBox="1"/>
          <p:nvPr/>
        </p:nvSpPr>
        <p:spPr>
          <a:xfrm>
            <a:off x="0" y="342900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cap="small" spc="150" dirty="0"/>
              <a:t>Audiência Pública – IPREM 2025</a:t>
            </a:r>
          </a:p>
          <a:p>
            <a:pPr algn="ctr"/>
            <a:r>
              <a:rPr lang="pt-BR" sz="4000" b="1" cap="small" spc="150" dirty="0"/>
              <a:t>Política de Investimentos</a:t>
            </a:r>
          </a:p>
          <a:p>
            <a:pPr algn="ctr"/>
            <a:r>
              <a:rPr lang="pt-BR" sz="4000" b="1" u="sng" cap="small" spc="150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61905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60169-7E15-33B9-9D43-2E547F0B0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DFA9EAD-9D28-05A9-BA16-FD995B6C6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22" y="1053176"/>
            <a:ext cx="11160000" cy="51112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C74154-BB0F-D686-D2E8-ACDE90F1C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Fundos Aplicados – Vol. (Janela do Vert ‘25)</a:t>
            </a:r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0B9720B-0ABA-D186-9E78-BC47AA8C5A97}"/>
              </a:ext>
            </a:extLst>
          </p:cNvPr>
          <p:cNvSpPr txBox="1"/>
          <p:nvPr/>
        </p:nvSpPr>
        <p:spPr>
          <a:xfrm>
            <a:off x="523836" y="6357958"/>
            <a:ext cx="11215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Fonte: Sistema Quantum Axis</a:t>
            </a:r>
          </a:p>
          <a:p>
            <a:r>
              <a:rPr lang="pt-BR" sz="1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https://visite.quantumfinance.com.br/J4wzq0L/index.html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FC573C1-7197-6F50-4870-AACA1A1DBA68}"/>
              </a:ext>
            </a:extLst>
          </p:cNvPr>
          <p:cNvSpPr/>
          <p:nvPr/>
        </p:nvSpPr>
        <p:spPr>
          <a:xfrm>
            <a:off x="4871864" y="4869184"/>
            <a:ext cx="2736000" cy="216000"/>
          </a:xfrm>
          <a:prstGeom prst="roundRect">
            <a:avLst>
              <a:gd name="adj" fmla="val 38486"/>
            </a:avLst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45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93CE41BD-470C-2082-44EA-64CBF1144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40" y="2809128"/>
            <a:ext cx="9360000" cy="1008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3C0576A-5289-F575-BB5B-0026E38FC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40" y="3898244"/>
            <a:ext cx="9360000" cy="232653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53B080B-0F6F-3088-A03B-49C78254C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07" y="971600"/>
            <a:ext cx="11412000" cy="176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5A21DC2-77C6-3561-F548-B1AA7166E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7229" y="2804782"/>
            <a:ext cx="1971178" cy="342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Fundo Administrativo (IPREM)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C27EF46-1205-4183-8414-627F126E6757}"/>
              </a:ext>
            </a:extLst>
          </p:cNvPr>
          <p:cNvSpPr txBox="1"/>
          <p:nvPr/>
        </p:nvSpPr>
        <p:spPr>
          <a:xfrm>
            <a:off x="523836" y="6357958"/>
            <a:ext cx="23318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Fonte: Sistema Quantum Axis</a:t>
            </a:r>
          </a:p>
        </p:txBody>
      </p:sp>
    </p:spTree>
    <p:extLst>
      <p:ext uri="{BB962C8B-B14F-4D97-AF65-F5344CB8AC3E}">
        <p14:creationId xmlns:p14="http://schemas.microsoft.com/office/powerpoint/2010/main" val="325043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C4B8429F-FBB0-2877-9F0B-46BA7F319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32" y="3901071"/>
            <a:ext cx="9360000" cy="234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68F35FB-E4F9-E476-9BFD-93BB55280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32" y="961504"/>
            <a:ext cx="11412000" cy="176245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CE82E25-65BE-BCD4-822A-F9D50B678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33" y="2813577"/>
            <a:ext cx="9360000" cy="1008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3B778A6-E9F2-91FF-5781-B5866E316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7226" y="2821071"/>
            <a:ext cx="1980000" cy="342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Fundo Financeiro (FUNFIN)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C27EF46-1205-4183-8414-627F126E6757}"/>
              </a:ext>
            </a:extLst>
          </p:cNvPr>
          <p:cNvSpPr txBox="1"/>
          <p:nvPr/>
        </p:nvSpPr>
        <p:spPr>
          <a:xfrm>
            <a:off x="523836" y="6357958"/>
            <a:ext cx="23318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Fonte: Sistema Quantum Axis</a:t>
            </a:r>
          </a:p>
        </p:txBody>
      </p:sp>
    </p:spTree>
    <p:extLst>
      <p:ext uri="{BB962C8B-B14F-4D97-AF65-F5344CB8AC3E}">
        <p14:creationId xmlns:p14="http://schemas.microsoft.com/office/powerpoint/2010/main" val="3975494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1FB4BD08-D77B-57C8-E8F1-054CEA379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34" y="3901071"/>
            <a:ext cx="9359999" cy="234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8354F60-4AA9-944B-1157-650465CD6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72" y="961504"/>
            <a:ext cx="11412000" cy="176478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5D599AC-A6E9-A440-DD1A-FDCDB3522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33" y="2811268"/>
            <a:ext cx="9360000" cy="101130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3086CA9-F9DC-45EB-A293-30BD525DE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8405" y="2811268"/>
            <a:ext cx="1980000" cy="342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Fundo Previdenciário (FUNPREV)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C27EF46-1205-4183-8414-627F126E6757}"/>
              </a:ext>
            </a:extLst>
          </p:cNvPr>
          <p:cNvSpPr txBox="1"/>
          <p:nvPr/>
        </p:nvSpPr>
        <p:spPr>
          <a:xfrm>
            <a:off x="523836" y="6357958"/>
            <a:ext cx="23318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Fonte: Sistema Quantum Axis</a:t>
            </a:r>
          </a:p>
        </p:txBody>
      </p:sp>
    </p:spTree>
    <p:extLst>
      <p:ext uri="{BB962C8B-B14F-4D97-AF65-F5344CB8AC3E}">
        <p14:creationId xmlns:p14="http://schemas.microsoft.com/office/powerpoint/2010/main" val="802530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D1FDC82-F59A-FC27-5317-54484EC988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884"/>
          <a:stretch>
            <a:fillRect/>
          </a:stretch>
        </p:blipFill>
        <p:spPr>
          <a:xfrm>
            <a:off x="917603" y="1505843"/>
            <a:ext cx="10434980" cy="467102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Site IPREM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79376" y="964030"/>
            <a:ext cx="11233248" cy="5255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>
                <a:solidFill>
                  <a:srgbClr val="0070C0"/>
                </a:solidFill>
                <a:hlinkClick r:id="rId3"/>
              </a:rPr>
              <a:t>https://prefeitura.sp.gov.br/web/iprem/</a:t>
            </a:r>
            <a:endParaRPr lang="pt-BR" sz="2500" dirty="0">
              <a:solidFill>
                <a:srgbClr val="0070C0"/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304614" y="3458771"/>
            <a:ext cx="750826" cy="474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127448" y="3573056"/>
            <a:ext cx="1800200" cy="287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506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5A7DA8C-B1F0-88DA-A1E5-CA62B7A626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192"/>
          <a:stretch>
            <a:fillRect/>
          </a:stretch>
        </p:blipFill>
        <p:spPr>
          <a:xfrm>
            <a:off x="698913" y="1340768"/>
            <a:ext cx="10440000" cy="450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Site IPREM</a:t>
            </a:r>
          </a:p>
        </p:txBody>
      </p:sp>
      <p:sp>
        <p:nvSpPr>
          <p:cNvPr id="7" name="Retângulo 6"/>
          <p:cNvSpPr/>
          <p:nvPr/>
        </p:nvSpPr>
        <p:spPr>
          <a:xfrm>
            <a:off x="7683489" y="1347912"/>
            <a:ext cx="3420000" cy="1620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 rot="8294366">
            <a:off x="11160394" y="1244735"/>
            <a:ext cx="864096" cy="474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132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66A8C1D-955F-695A-0B28-D8EE94560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97" y="980728"/>
            <a:ext cx="10440001" cy="522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Site IPREM</a:t>
            </a:r>
          </a:p>
        </p:txBody>
      </p:sp>
      <p:sp>
        <p:nvSpPr>
          <p:cNvPr id="10" name="Seta para a Direita 9"/>
          <p:cNvSpPr/>
          <p:nvPr/>
        </p:nvSpPr>
        <p:spPr>
          <a:xfrm>
            <a:off x="2787495" y="3789040"/>
            <a:ext cx="694302" cy="474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2787495" y="2543785"/>
            <a:ext cx="694302" cy="474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49CECA9-FB08-220F-0DC3-D426A7CE7BA9}"/>
              </a:ext>
            </a:extLst>
          </p:cNvPr>
          <p:cNvSpPr/>
          <p:nvPr/>
        </p:nvSpPr>
        <p:spPr>
          <a:xfrm>
            <a:off x="3575720" y="2241000"/>
            <a:ext cx="2520280" cy="1188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A021A19-5BF2-AC98-C13D-149EBADB1EBA}"/>
              </a:ext>
            </a:extLst>
          </p:cNvPr>
          <p:cNvSpPr/>
          <p:nvPr/>
        </p:nvSpPr>
        <p:spPr>
          <a:xfrm>
            <a:off x="3575720" y="3429000"/>
            <a:ext cx="2520280" cy="1260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733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984D413-5847-5457-595E-F5EB1826E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000" y="3573296"/>
            <a:ext cx="9270000" cy="252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Órgão Regulador - SPREV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000108"/>
            <a:ext cx="11260226" cy="2522318"/>
          </a:xfrm>
        </p:spPr>
        <p:txBody>
          <a:bodyPr/>
          <a:lstStyle/>
          <a:p>
            <a:r>
              <a:rPr lang="pt-BR" sz="2800" dirty="0"/>
              <a:t>Lei Federal nº 9.717/1998.</a:t>
            </a:r>
          </a:p>
          <a:p>
            <a:pPr lvl="1" algn="just"/>
            <a:r>
              <a:rPr lang="pt-BR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Art. 9º Compete à União, por intermédio da Secretaria Especial de Previdência e Trabalho do Ministério da Economia, em relação aos [RPPS] e aos seus fundos previdenciários:</a:t>
            </a:r>
          </a:p>
          <a:p>
            <a:pPr lvl="2" algn="just"/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- a orientação, a supervisão, a fiscalização e o acompanhamento;</a:t>
            </a: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C27EF46-1205-4183-8414-627F126E6757}"/>
              </a:ext>
            </a:extLst>
          </p:cNvPr>
          <p:cNvSpPr txBox="1"/>
          <p:nvPr/>
        </p:nvSpPr>
        <p:spPr>
          <a:xfrm>
            <a:off x="523836" y="6357958"/>
            <a:ext cx="11215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Fonte: Sistema </a:t>
            </a:r>
            <a:r>
              <a:rPr lang="pt-BR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CadprevWeb</a:t>
            </a:r>
            <a:endParaRPr lang="pt-BR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1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https://cadprev.previdencia.gov.br/Cadprev/pages/modulos/dair/consultarDemonstrativos.xhtml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B164B29-EE5E-021C-14A0-3D93DB10F5EF}"/>
              </a:ext>
            </a:extLst>
          </p:cNvPr>
          <p:cNvSpPr/>
          <p:nvPr/>
        </p:nvSpPr>
        <p:spPr>
          <a:xfrm>
            <a:off x="6132104" y="3753296"/>
            <a:ext cx="900000" cy="2340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918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0">
            <a:extLst>
              <a:ext uri="{FF2B5EF4-FFF2-40B4-BE49-F238E27FC236}">
                <a16:creationId xmlns:a16="http://schemas.microsoft.com/office/drawing/2014/main" id="{3B783656-A190-C340-9646-82E62A60B711}"/>
              </a:ext>
            </a:extLst>
          </p:cNvPr>
          <p:cNvSpPr txBox="1"/>
          <p:nvPr/>
        </p:nvSpPr>
        <p:spPr>
          <a:xfrm>
            <a:off x="263352" y="3573016"/>
            <a:ext cx="113772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cap="small" spc="100" dirty="0">
                <a:latin typeface="Gotham Book" pitchFamily="2" charset="0"/>
                <a:ea typeface="Verdana" panose="020B0604030504040204" pitchFamily="34" charset="0"/>
                <a:cs typeface="Arial" panose="020B0604020202020204" pitchFamily="34" charset="0"/>
              </a:rPr>
              <a:t>Obrigado!</a:t>
            </a:r>
          </a:p>
          <a:p>
            <a:pPr algn="ctr"/>
            <a:endParaRPr lang="pt-BR" sz="2600" b="1" cap="small" spc="100" dirty="0">
              <a:latin typeface="Gotham Book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pt-BR" sz="2600" b="1" cap="small" spc="100" dirty="0">
              <a:latin typeface="Gotham Book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600" i="1" spc="100" dirty="0">
                <a:latin typeface="Gotham Book" pitchFamily="2" charset="0"/>
                <a:ea typeface="Verdana" panose="020B0604030504040204" pitchFamily="34" charset="0"/>
                <a:cs typeface="Arial" panose="020B0604020202020204" pitchFamily="34" charset="0"/>
              </a:rPr>
              <a:t>Coordenadoria de Gestão de Investimentos</a:t>
            </a:r>
          </a:p>
        </p:txBody>
      </p:sp>
    </p:spTree>
    <p:extLst>
      <p:ext uri="{BB962C8B-B14F-4D97-AF65-F5344CB8AC3E}">
        <p14:creationId xmlns:p14="http://schemas.microsoft.com/office/powerpoint/2010/main" val="65050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51384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23392" y="1064930"/>
            <a:ext cx="1108923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Discorrer sobre a Política de Investimentos de 2024.</a:t>
            </a:r>
          </a:p>
          <a:p>
            <a:endParaRPr lang="pt-BR" sz="2000" dirty="0"/>
          </a:p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Pauta</a:t>
            </a:r>
          </a:p>
          <a:p>
            <a:pPr>
              <a:spcBef>
                <a:spcPts val="1200"/>
              </a:spcBef>
            </a:pPr>
            <a:r>
              <a:rPr lang="pt-BR" sz="2000" dirty="0"/>
              <a:t>Política de Investimentos 2024;</a:t>
            </a:r>
          </a:p>
          <a:p>
            <a:pPr>
              <a:spcBef>
                <a:spcPts val="1200"/>
              </a:spcBef>
            </a:pPr>
            <a:endParaRPr lang="pt-BR" sz="500" dirty="0"/>
          </a:p>
          <a:p>
            <a:pPr>
              <a:spcBef>
                <a:spcPts val="1200"/>
              </a:spcBef>
            </a:pPr>
            <a:r>
              <a:rPr lang="pt-BR" sz="2000" dirty="0"/>
              <a:t>Resolução CMN nº 4.963/2021 – limites de aplicação;</a:t>
            </a:r>
          </a:p>
          <a:p>
            <a:pPr>
              <a:spcBef>
                <a:spcPts val="1200"/>
              </a:spcBef>
            </a:pPr>
            <a:endParaRPr lang="pt-BR" sz="800" dirty="0"/>
          </a:p>
          <a:p>
            <a:pPr>
              <a:spcBef>
                <a:spcPts val="1200"/>
              </a:spcBef>
            </a:pPr>
            <a:r>
              <a:rPr lang="pt-BR" sz="2000" dirty="0"/>
              <a:t>Fundos credenciados pelo IPREM;</a:t>
            </a:r>
          </a:p>
          <a:p>
            <a:pPr>
              <a:spcBef>
                <a:spcPts val="1200"/>
              </a:spcBef>
            </a:pPr>
            <a:endParaRPr lang="pt-BR" sz="800" dirty="0"/>
          </a:p>
          <a:p>
            <a:pPr>
              <a:spcBef>
                <a:spcPts val="1200"/>
              </a:spcBef>
            </a:pPr>
            <a:r>
              <a:rPr lang="pt-BR" sz="2000" dirty="0"/>
              <a:t>Diretrizes e resultados – PI 2024;  e,</a:t>
            </a:r>
          </a:p>
          <a:p>
            <a:pPr>
              <a:spcBef>
                <a:spcPts val="1200"/>
              </a:spcBef>
            </a:pPr>
            <a:endParaRPr lang="pt-BR" sz="800" dirty="0"/>
          </a:p>
          <a:p>
            <a:pPr>
              <a:spcBef>
                <a:spcPts val="1200"/>
              </a:spcBef>
            </a:pPr>
            <a:r>
              <a:rPr lang="pt-BR" sz="2000" dirty="0"/>
              <a:t>Acesso às informações e dados públicos.</a:t>
            </a:r>
          </a:p>
          <a:p>
            <a:pPr>
              <a:spcBef>
                <a:spcPts val="1200"/>
              </a:spcBef>
            </a:pPr>
            <a:endParaRPr lang="pt-BR" sz="2000" dirty="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8A95155F-A107-780A-AD08-DC2A567AB1A6}"/>
              </a:ext>
            </a:extLst>
          </p:cNvPr>
          <p:cNvCxnSpPr/>
          <p:nvPr/>
        </p:nvCxnSpPr>
        <p:spPr>
          <a:xfrm>
            <a:off x="380960" y="2214554"/>
            <a:ext cx="11520000" cy="0"/>
          </a:xfrm>
          <a:prstGeom prst="line">
            <a:avLst/>
          </a:prstGeom>
          <a:ln w="12700">
            <a:solidFill>
              <a:srgbClr val="005487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áfico 9" descr="Aspiração estrutura de tópicos">
            <a:extLst>
              <a:ext uri="{FF2B5EF4-FFF2-40B4-BE49-F238E27FC236}">
                <a16:creationId xmlns:a16="http://schemas.microsoft.com/office/drawing/2014/main" id="{2A8709C5-9905-C141-420D-7A59BF4D27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100" y="1052736"/>
            <a:ext cx="648000" cy="648000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1D54CF30-A6AD-856D-D935-2F183EC4EBCF}"/>
              </a:ext>
            </a:extLst>
          </p:cNvPr>
          <p:cNvGrpSpPr/>
          <p:nvPr/>
        </p:nvGrpSpPr>
        <p:grpSpPr>
          <a:xfrm>
            <a:off x="309522" y="2357430"/>
            <a:ext cx="357266" cy="3251491"/>
            <a:chOff x="309522" y="2357430"/>
            <a:chExt cx="357266" cy="3251491"/>
          </a:xfrm>
        </p:grpSpPr>
        <p:grpSp>
          <p:nvGrpSpPr>
            <p:cNvPr id="14" name="Grupo 13"/>
            <p:cNvGrpSpPr/>
            <p:nvPr/>
          </p:nvGrpSpPr>
          <p:grpSpPr>
            <a:xfrm>
              <a:off x="309522" y="2357430"/>
              <a:ext cx="347311" cy="2510974"/>
              <a:chOff x="290520" y="2666287"/>
              <a:chExt cx="366313" cy="2010696"/>
            </a:xfrm>
          </p:grpSpPr>
          <p:pic>
            <p:nvPicPr>
              <p:cNvPr id="5" name="Gráfico 4" descr="Caneta com preenchimento sólido">
                <a:extLst>
                  <a:ext uri="{FF2B5EF4-FFF2-40B4-BE49-F238E27FC236}">
                    <a16:creationId xmlns:a16="http://schemas.microsoft.com/office/drawing/2014/main" id="{B15C1D00-0C5C-B34B-05AA-0F421E3DB9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7165900">
                <a:off x="290520" y="2666287"/>
                <a:ext cx="324000" cy="324000"/>
              </a:xfrm>
              <a:prstGeom prst="rect">
                <a:avLst/>
              </a:prstGeom>
            </p:spPr>
          </p:pic>
          <p:pic>
            <p:nvPicPr>
              <p:cNvPr id="6" name="Gráfico 5" descr="Caneta com preenchimento sólido">
                <a:extLst>
                  <a:ext uri="{FF2B5EF4-FFF2-40B4-BE49-F238E27FC236}">
                    <a16:creationId xmlns:a16="http://schemas.microsoft.com/office/drawing/2014/main" id="{DD6FE3AD-3996-4069-8FE6-7A57749D9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17165900">
                <a:off x="332832" y="3172610"/>
                <a:ext cx="324000" cy="324000"/>
              </a:xfrm>
              <a:prstGeom prst="rect">
                <a:avLst/>
              </a:prstGeom>
            </p:spPr>
          </p:pic>
          <p:pic>
            <p:nvPicPr>
              <p:cNvPr id="7" name="Gráfico 6" descr="Caneta com preenchimento sólido">
                <a:extLst>
                  <a:ext uri="{FF2B5EF4-FFF2-40B4-BE49-F238E27FC236}">
                    <a16:creationId xmlns:a16="http://schemas.microsoft.com/office/drawing/2014/main" id="{8D0252B2-65D1-4FBE-5ECE-CF738A74C8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7165900">
                <a:off x="332833" y="3723727"/>
                <a:ext cx="324000" cy="324000"/>
              </a:xfrm>
              <a:prstGeom prst="rect">
                <a:avLst/>
              </a:prstGeom>
            </p:spPr>
          </p:pic>
          <p:pic>
            <p:nvPicPr>
              <p:cNvPr id="8" name="Gráfico 7" descr="Caneta com preenchimento sólido">
                <a:extLst>
                  <a:ext uri="{FF2B5EF4-FFF2-40B4-BE49-F238E27FC236}">
                    <a16:creationId xmlns:a16="http://schemas.microsoft.com/office/drawing/2014/main" id="{BB372767-3B44-83AB-CF21-23AD00484E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17165900">
                <a:off x="332832" y="4352983"/>
                <a:ext cx="324000" cy="324000"/>
              </a:xfrm>
              <a:prstGeom prst="rect">
                <a:avLst/>
              </a:prstGeom>
            </p:spPr>
          </p:pic>
        </p:grpSp>
        <p:pic>
          <p:nvPicPr>
            <p:cNvPr id="12" name="Gráfico 6" descr="Caneta com preenchimento sólido">
              <a:extLst>
                <a:ext uri="{FF2B5EF4-FFF2-40B4-BE49-F238E27FC236}">
                  <a16:creationId xmlns:a16="http://schemas.microsoft.com/office/drawing/2014/main" id="{8D0252B2-65D1-4FBE-5ECE-CF738A74C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7165900">
              <a:off x="310885" y="5253017"/>
              <a:ext cx="404614" cy="307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100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Política de Investimentos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2398" y="1192410"/>
            <a:ext cx="11430080" cy="4651296"/>
          </a:xfrm>
        </p:spPr>
        <p:txBody>
          <a:bodyPr/>
          <a:lstStyle/>
          <a:p>
            <a:pPr algn="just"/>
            <a:r>
              <a:rPr lang="pt-BR" sz="2800" dirty="0"/>
              <a:t>A PI se constitui como um instrumento de planejamento e da macro alocação dos recursos para o período </a:t>
            </a:r>
            <a:r>
              <a:rPr lang="pt-BR" sz="2800" b="1" dirty="0"/>
              <a:t>anual</a:t>
            </a:r>
            <a:r>
              <a:rPr lang="pt-BR" sz="2800" dirty="0"/>
              <a:t>, nos limites e classes de ativos dados pela Resolução CMN nº 4.963/2021:</a:t>
            </a:r>
          </a:p>
          <a:p>
            <a:pPr lvl="1" algn="just"/>
            <a:r>
              <a:rPr lang="pt-BR" dirty="0"/>
              <a:t>Dispõe sobre as aplicações dos recursos dos Regimes Próprios de Previdência Social (RPPS) instituídos pela União, pelos Estados, pelo Distrito Federal e pelos Municípios. </a:t>
            </a:r>
          </a:p>
          <a:p>
            <a:pPr lvl="2" algn="just"/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Art. 4º Os responsáveis pela gestão do Regime Próprio de Previdência Social (RPPS), antes do exercício a que se referir, deverão definir a política anual de aplicação dos recursos (...).</a:t>
            </a:r>
          </a:p>
          <a:p>
            <a:pPr algn="just"/>
            <a:endParaRPr lang="pt-BR" sz="2800" dirty="0"/>
          </a:p>
          <a:p>
            <a:pPr algn="just"/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63773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D0B7FBED-5B89-F367-6237-C797D43B9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452" y="1001076"/>
            <a:ext cx="6479416" cy="504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Limites de Alocação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5" y="1412776"/>
            <a:ext cx="4176465" cy="4248472"/>
          </a:xfrm>
        </p:spPr>
        <p:txBody>
          <a:bodyPr/>
          <a:lstStyle/>
          <a:p>
            <a:pPr algn="just"/>
            <a:r>
              <a:rPr lang="pt-BR" dirty="0"/>
              <a:t>Resolução CMN nº 4.963, de 25 de novembro de 2021.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Limites para aplicação, da PI 2024: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C27EF46-1205-4183-8414-627F126E6757}"/>
              </a:ext>
            </a:extLst>
          </p:cNvPr>
          <p:cNvSpPr txBox="1"/>
          <p:nvPr/>
        </p:nvSpPr>
        <p:spPr>
          <a:xfrm>
            <a:off x="5087888" y="6063099"/>
            <a:ext cx="64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Verdana" panose="020B0604030504040204" pitchFamily="34" charset="0"/>
                <a:ea typeface="Verdana" panose="020B0604030504040204" pitchFamily="34" charset="0"/>
              </a:rPr>
              <a:t>Fonte: Política de Investimentos 2024; elaboração própria.</a:t>
            </a:r>
          </a:p>
        </p:txBody>
      </p:sp>
      <p:sp>
        <p:nvSpPr>
          <p:cNvPr id="8" name="Retângulo 7"/>
          <p:cNvSpPr/>
          <p:nvPr/>
        </p:nvSpPr>
        <p:spPr>
          <a:xfrm>
            <a:off x="5375920" y="1448848"/>
            <a:ext cx="6191968" cy="612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03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Fundos Credenciados pelo RPPS</a:t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AA7841F-722D-60F2-AFCE-C85A9B0EF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00" y="2083524"/>
            <a:ext cx="10440000" cy="269095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046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D281CF4B-3D15-7BF2-0D01-0B284CC44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634" y="1008415"/>
            <a:ext cx="4500000" cy="251846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7A9CE4B7-3DB6-1262-C802-3F0DEFD47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634" y="3616033"/>
            <a:ext cx="4500000" cy="252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FF9BC981-39C9-1673-18D1-7F788B155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68" y="3616033"/>
            <a:ext cx="4500000" cy="252000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2419083-558E-B490-45AD-D90689C0A7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368" y="1008416"/>
            <a:ext cx="4500000" cy="251846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Fundos Aplicados pelo RPPS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C27EF46-1205-4183-8414-627F126E6757}"/>
              </a:ext>
            </a:extLst>
          </p:cNvPr>
          <p:cNvSpPr txBox="1"/>
          <p:nvPr/>
        </p:nvSpPr>
        <p:spPr>
          <a:xfrm>
            <a:off x="523836" y="6357959"/>
            <a:ext cx="38439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Fontes: Banco do Brasil, </a:t>
            </a:r>
            <a:r>
              <a:rPr lang="pt-BR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Anbima</a:t>
            </a:r>
            <a:r>
              <a:rPr lang="pt-BR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Sinqia e </a:t>
            </a:r>
            <a:r>
              <a:rPr lang="pt-BR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Quantumaxis</a:t>
            </a:r>
            <a:endParaRPr lang="pt-BR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662669" y="1008418"/>
            <a:ext cx="2268000" cy="5148000"/>
          </a:xfrm>
          <a:prstGeom prst="rect">
            <a:avLst/>
          </a:prstGeom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rabicParenBoth"/>
            </a:pPr>
            <a:r>
              <a:rPr lang="pt-BR" sz="1100" dirty="0"/>
              <a:t>O V@R (</a:t>
            </a:r>
            <a:r>
              <a:rPr lang="pt-BR" sz="1100" dirty="0" err="1"/>
              <a:t>value-at-risk</a:t>
            </a:r>
            <a:r>
              <a:rPr lang="pt-BR" sz="1100" dirty="0"/>
              <a:t>) sintetiza a maior perda esperada dentro de um período de tempo e intervalo de confiança. A metodologia utilizada pelo BB é a de simulação histórica para intervalo de 1 dia e nível de confiança de 95%.</a:t>
            </a:r>
          </a:p>
          <a:p>
            <a:pPr marL="342900" indent="-342900" algn="just">
              <a:buAutoNum type="arabicParenBoth"/>
            </a:pPr>
            <a:endParaRPr lang="pt-BR" sz="500" dirty="0"/>
          </a:p>
          <a:p>
            <a:pPr marL="342900" indent="-342900" algn="just">
              <a:buAutoNum type="arabicParenBoth"/>
            </a:pPr>
            <a:r>
              <a:rPr lang="pt-BR" sz="1100" dirty="0"/>
              <a:t>A volatilidade representa o grau de variação de retornos do fundo. Quanto maior o seu valor, maior a intensidade das variações diárias de retorno ao longo do tempo.</a:t>
            </a:r>
          </a:p>
          <a:p>
            <a:pPr marL="342900" indent="-342900" algn="just">
              <a:buFontTx/>
              <a:buAutoNum type="arabicParenBoth"/>
            </a:pPr>
            <a:endParaRPr lang="pt-BR" sz="800" dirty="0"/>
          </a:p>
          <a:p>
            <a:pPr marL="342900" indent="-342900" algn="just">
              <a:buAutoNum type="arabicParenBoth"/>
            </a:pPr>
            <a:r>
              <a:rPr lang="pt-BR" sz="1100" dirty="0"/>
              <a:t>Índice que representa a relação entre risco e retorno. Busca demonstrar a compatibilidade do retorno do fundo com o risco ao que o investidor está exposto. Quanto maior, mais favorável essa relação. Índices com valores menores que zero não tem significado interpretativos, por esse motivo não são divulgados.</a:t>
            </a:r>
          </a:p>
        </p:txBody>
      </p:sp>
    </p:spTree>
    <p:extLst>
      <p:ext uri="{BB962C8B-B14F-4D97-AF65-F5344CB8AC3E}">
        <p14:creationId xmlns:p14="http://schemas.microsoft.com/office/powerpoint/2010/main" val="12432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9E64165-5427-1275-BEE3-214FEEE31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22" y="1052168"/>
            <a:ext cx="11160000" cy="51122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Fundos Aplicados – Rentabilidade</a:t>
            </a:r>
            <a:endParaRPr lang="pt-BR" dirty="0">
              <a:highlight>
                <a:srgbClr val="FF0000"/>
              </a:highlight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C27EF46-1205-4183-8414-627F126E6757}"/>
              </a:ext>
            </a:extLst>
          </p:cNvPr>
          <p:cNvSpPr txBox="1"/>
          <p:nvPr/>
        </p:nvSpPr>
        <p:spPr>
          <a:xfrm>
            <a:off x="523836" y="6357958"/>
            <a:ext cx="11215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Fonte: Sistema Quantum Axis</a:t>
            </a:r>
          </a:p>
          <a:p>
            <a:r>
              <a:rPr lang="pt-BR" sz="1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https://visite.quantumfinance.com.br/1R8JvZG/index.html 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00CD4A4F-ED10-EA00-F619-095EBC9ED1F5}"/>
              </a:ext>
            </a:extLst>
          </p:cNvPr>
          <p:cNvSpPr/>
          <p:nvPr/>
        </p:nvSpPr>
        <p:spPr>
          <a:xfrm>
            <a:off x="6888088" y="5121224"/>
            <a:ext cx="684000" cy="324000"/>
          </a:xfrm>
          <a:prstGeom prst="roundRect">
            <a:avLst>
              <a:gd name="adj" fmla="val 38486"/>
            </a:avLst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4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2892F-55AA-809F-4CBE-488BA6105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CB20ED4-8E0B-DCBA-333B-FE48BC683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19" y="1053176"/>
            <a:ext cx="11160000" cy="51112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7CF662-C173-9A0A-35E5-2CAD4D0E9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97768"/>
            <a:ext cx="10612760" cy="763736"/>
          </a:xfrm>
        </p:spPr>
        <p:txBody>
          <a:bodyPr/>
          <a:lstStyle/>
          <a:p>
            <a:r>
              <a:rPr lang="pt-BR" dirty="0"/>
              <a:t>Fundos Aplicados – Rent. (Janela do Vert ‘25)</a:t>
            </a:r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424F19C-D209-0973-9A75-6A3F95D61B8C}"/>
              </a:ext>
            </a:extLst>
          </p:cNvPr>
          <p:cNvSpPr txBox="1"/>
          <p:nvPr/>
        </p:nvSpPr>
        <p:spPr>
          <a:xfrm>
            <a:off x="523836" y="6357958"/>
            <a:ext cx="11215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Fonte: Sistema Quantum Axis</a:t>
            </a:r>
          </a:p>
          <a:p>
            <a:r>
              <a:rPr lang="pt-BR" sz="1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https://visite.quantumfinance.com.br/J4wzq0L/index.html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37B7108-3A83-579A-7810-BB749F9C46A4}"/>
              </a:ext>
            </a:extLst>
          </p:cNvPr>
          <p:cNvSpPr/>
          <p:nvPr/>
        </p:nvSpPr>
        <p:spPr>
          <a:xfrm>
            <a:off x="6888088" y="5121224"/>
            <a:ext cx="684000" cy="324000"/>
          </a:xfrm>
          <a:prstGeom prst="roundRect">
            <a:avLst>
              <a:gd name="adj" fmla="val 38486"/>
            </a:avLst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14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BE08B-95F1-E7FA-A38F-CDE841A92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F669671-FDA8-2CEA-68B9-F5E9D2190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22" y="1053176"/>
            <a:ext cx="11160000" cy="51112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70AACAE-5995-7E27-6A7F-05BF16D0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Fundos Aplicados – Volatilidade</a:t>
            </a:r>
            <a:endParaRPr lang="pt-BR" dirty="0">
              <a:highlight>
                <a:srgbClr val="FF0000"/>
              </a:highligh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2C57702-02CA-2356-2E35-BFD527F2B3CA}"/>
              </a:ext>
            </a:extLst>
          </p:cNvPr>
          <p:cNvSpPr txBox="1"/>
          <p:nvPr/>
        </p:nvSpPr>
        <p:spPr>
          <a:xfrm>
            <a:off x="523836" y="6357958"/>
            <a:ext cx="11215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Fonte: Sistema Quantum Axis</a:t>
            </a:r>
          </a:p>
          <a:p>
            <a:r>
              <a:rPr lang="pt-BR" sz="1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https://visite.quantumfinance.com.br/1R8JvZG/index.html 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04DC0A38-BC40-CBE3-1183-E44285F2CB5D}"/>
              </a:ext>
            </a:extLst>
          </p:cNvPr>
          <p:cNvSpPr/>
          <p:nvPr/>
        </p:nvSpPr>
        <p:spPr>
          <a:xfrm>
            <a:off x="4871864" y="4869184"/>
            <a:ext cx="2736000" cy="216000"/>
          </a:xfrm>
          <a:prstGeom prst="roundRect">
            <a:avLst>
              <a:gd name="adj" fmla="val 38486"/>
            </a:avLst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3619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4768864B7B4847BCABB871F15A97DD" ma:contentTypeVersion="14" ma:contentTypeDescription="Create a new document." ma:contentTypeScope="" ma:versionID="829b293391bd6908ad12bab79a1cb08a">
  <xsd:schema xmlns:xsd="http://www.w3.org/2001/XMLSchema" xmlns:xs="http://www.w3.org/2001/XMLSchema" xmlns:p="http://schemas.microsoft.com/office/2006/metadata/properties" xmlns:ns3="ccbd1053-16e9-434d-956e-205c09afae18" xmlns:ns4="ba1e2faa-4996-478b-a566-383275dd1a4b" targetNamespace="http://schemas.microsoft.com/office/2006/metadata/properties" ma:root="true" ma:fieldsID="53d43ad4b8cb7f2fbaf0c1910931e7c0" ns3:_="" ns4:_="">
    <xsd:import namespace="ccbd1053-16e9-434d-956e-205c09afae18"/>
    <xsd:import namespace="ba1e2faa-4996-478b-a566-383275dd1a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bd1053-16e9-434d-956e-205c09afae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e2faa-4996-478b-a566-383275dd1a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F5DEB9-7F42-4429-9748-625007389E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306E0A-74AC-4018-8112-FF7699A6E2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bd1053-16e9-434d-956e-205c09afae18"/>
    <ds:schemaRef ds:uri="ba1e2faa-4996-478b-a566-383275dd1a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EBCED5-3936-48FC-8657-1CBF2ADA8422}">
  <ds:schemaRefs>
    <ds:schemaRef ds:uri="ba1e2faa-4996-478b-a566-383275dd1a4b"/>
    <ds:schemaRef ds:uri="http://purl.org/dc/terms/"/>
    <ds:schemaRef ds:uri="http://schemas.microsoft.com/office/2006/documentManagement/types"/>
    <ds:schemaRef ds:uri="http://purl.org/dc/elements/1.1/"/>
    <ds:schemaRef ds:uri="ccbd1053-16e9-434d-956e-205c09afae18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22624</TotalTime>
  <Words>594</Words>
  <Application>Microsoft Office PowerPoint</Application>
  <PresentationFormat>Widescreen</PresentationFormat>
  <Paragraphs>72</Paragraphs>
  <Slides>18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Política de Investimentos</vt:lpstr>
      <vt:lpstr>Limites de Alocação</vt:lpstr>
      <vt:lpstr>Fundos Credenciados pelo RPPS </vt:lpstr>
      <vt:lpstr>Fundos Aplicados pelo RPPS</vt:lpstr>
      <vt:lpstr>Fundos Aplicados – Rentabilidade</vt:lpstr>
      <vt:lpstr>Fundos Aplicados – Rent. (Janela do Vert ‘25)</vt:lpstr>
      <vt:lpstr>Fundos Aplicados – Volatilidade</vt:lpstr>
      <vt:lpstr>Fundos Aplicados – Vol. (Janela do Vert ‘25)</vt:lpstr>
      <vt:lpstr>Fundo Administrativo (IPREM)</vt:lpstr>
      <vt:lpstr>Fundo Financeiro (FUNFIN)</vt:lpstr>
      <vt:lpstr>Fundo Previdenciário (FUNPREV)</vt:lpstr>
      <vt:lpstr>Site IPREM</vt:lpstr>
      <vt:lpstr>Site IPREM</vt:lpstr>
      <vt:lpstr>Site IPREM</vt:lpstr>
      <vt:lpstr>Órgão Regulador - SPREV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Joyce L Correa</dc:creator>
  <cp:lastModifiedBy>Wagner de Almeida Gimenez</cp:lastModifiedBy>
  <cp:revision>907</cp:revision>
  <cp:lastPrinted>2020-03-06T15:01:00Z</cp:lastPrinted>
  <dcterms:created xsi:type="dcterms:W3CDTF">2014-07-01T15:16:56Z</dcterms:created>
  <dcterms:modified xsi:type="dcterms:W3CDTF">2025-07-24T11:43:01Z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0x0101002B4768864B7B4847BCABB871F15A97DD</vt:lpwstr>
  </property>
</Properties>
</file>