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071" r:id="rId2"/>
    <p:sldId id="256" r:id="rId3"/>
    <p:sldId id="261" r:id="rId4"/>
    <p:sldId id="262" r:id="rId5"/>
    <p:sldId id="2082" r:id="rId6"/>
    <p:sldId id="2087" r:id="rId7"/>
    <p:sldId id="257" r:id="rId8"/>
    <p:sldId id="258" r:id="rId9"/>
    <p:sldId id="2080" r:id="rId10"/>
    <p:sldId id="2085" r:id="rId11"/>
    <p:sldId id="260" r:id="rId12"/>
    <p:sldId id="2088" r:id="rId13"/>
    <p:sldId id="207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89" autoAdjust="0"/>
  </p:normalViewPr>
  <p:slideViewPr>
    <p:cSldViewPr snapToGrid="0">
      <p:cViewPr varScale="1">
        <p:scale>
          <a:sx n="99" d="100"/>
          <a:sy n="99" d="100"/>
        </p:scale>
        <p:origin x="99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ário Rattes" userId="621b42cf2e254093" providerId="LiveId" clId="{C969D23D-64BE-4452-AC08-0D4CDE08142C}"/>
    <pc:docChg chg="undo redo custSel modSld sldOrd">
      <pc:chgData name="Mário Rattes" userId="621b42cf2e254093" providerId="LiveId" clId="{C969D23D-64BE-4452-AC08-0D4CDE08142C}" dt="2025-02-18T22:35:16.015" v="674" actId="2062"/>
      <pc:docMkLst>
        <pc:docMk/>
      </pc:docMkLst>
      <pc:sldChg chg="modSp mod">
        <pc:chgData name="Mário Rattes" userId="621b42cf2e254093" providerId="LiveId" clId="{C969D23D-64BE-4452-AC08-0D4CDE08142C}" dt="2025-02-18T20:53:20.356" v="18" actId="20577"/>
        <pc:sldMkLst>
          <pc:docMk/>
          <pc:sldMk cId="388717032" sldId="256"/>
        </pc:sldMkLst>
      </pc:sldChg>
      <pc:sldChg chg="modSp mod">
        <pc:chgData name="Mário Rattes" userId="621b42cf2e254093" providerId="LiveId" clId="{C969D23D-64BE-4452-AC08-0D4CDE08142C}" dt="2025-02-18T21:20:02.718" v="221" actId="20577"/>
        <pc:sldMkLst>
          <pc:docMk/>
          <pc:sldMk cId="2202809935" sldId="257"/>
        </pc:sldMkLst>
      </pc:sldChg>
      <pc:sldChg chg="modSp mod">
        <pc:chgData name="Mário Rattes" userId="621b42cf2e254093" providerId="LiveId" clId="{C969D23D-64BE-4452-AC08-0D4CDE08142C}" dt="2025-02-18T21:21:19.475" v="263" actId="20577"/>
        <pc:sldMkLst>
          <pc:docMk/>
          <pc:sldMk cId="2148021835" sldId="258"/>
        </pc:sldMkLst>
      </pc:sldChg>
      <pc:sldChg chg="modSp mod">
        <pc:chgData name="Mário Rattes" userId="621b42cf2e254093" providerId="LiveId" clId="{C969D23D-64BE-4452-AC08-0D4CDE08142C}" dt="2025-02-18T22:21:18.419" v="555" actId="20577"/>
        <pc:sldMkLst>
          <pc:docMk/>
          <pc:sldMk cId="3499919238" sldId="260"/>
        </pc:sldMkLst>
      </pc:sldChg>
      <pc:sldChg chg="modSp mod">
        <pc:chgData name="Mário Rattes" userId="621b42cf2e254093" providerId="LiveId" clId="{C969D23D-64BE-4452-AC08-0D4CDE08142C}" dt="2025-02-18T20:55:21.359" v="42" actId="20577"/>
        <pc:sldMkLst>
          <pc:docMk/>
          <pc:sldMk cId="4130499347" sldId="261"/>
        </pc:sldMkLst>
      </pc:sldChg>
      <pc:sldChg chg="modSp mod">
        <pc:chgData name="Mário Rattes" userId="621b42cf2e254093" providerId="LiveId" clId="{C969D23D-64BE-4452-AC08-0D4CDE08142C}" dt="2025-02-18T20:55:34.815" v="43" actId="1076"/>
        <pc:sldMkLst>
          <pc:docMk/>
          <pc:sldMk cId="1698424225" sldId="262"/>
        </pc:sldMkLst>
      </pc:sldChg>
      <pc:sldChg chg="ord">
        <pc:chgData name="Mário Rattes" userId="621b42cf2e254093" providerId="LiveId" clId="{C969D23D-64BE-4452-AC08-0D4CDE08142C}" dt="2025-02-18T20:56:08.474" v="45"/>
        <pc:sldMkLst>
          <pc:docMk/>
          <pc:sldMk cId="967837101" sldId="263"/>
        </pc:sldMkLst>
      </pc:sldChg>
      <pc:sldChg chg="modSp mod modNotesTx">
        <pc:chgData name="Mário Rattes" userId="621b42cf2e254093" providerId="LiveId" clId="{C969D23D-64BE-4452-AC08-0D4CDE08142C}" dt="2025-02-18T21:25:46.096" v="304" actId="20577"/>
        <pc:sldMkLst>
          <pc:docMk/>
          <pc:sldMk cId="1967543336" sldId="2080"/>
        </pc:sldMkLst>
      </pc:sldChg>
      <pc:sldChg chg="modSp mod modNotesTx">
        <pc:chgData name="Mário Rattes" userId="621b42cf2e254093" providerId="LiveId" clId="{C969D23D-64BE-4452-AC08-0D4CDE08142C}" dt="2025-02-18T22:21:09.686" v="551" actId="20577"/>
        <pc:sldMkLst>
          <pc:docMk/>
          <pc:sldMk cId="4082855916" sldId="2085"/>
        </pc:sldMkLst>
      </pc:sldChg>
      <pc:sldChg chg="modSp mod">
        <pc:chgData name="Mário Rattes" userId="621b42cf2e254093" providerId="LiveId" clId="{C969D23D-64BE-4452-AC08-0D4CDE08142C}" dt="2025-02-18T20:57:49.689" v="62" actId="108"/>
        <pc:sldMkLst>
          <pc:docMk/>
          <pc:sldMk cId="2709003446" sldId="2086"/>
        </pc:sldMkLst>
      </pc:sldChg>
      <pc:sldChg chg="modSp mod">
        <pc:chgData name="Mário Rattes" userId="621b42cf2e254093" providerId="LiveId" clId="{C969D23D-64BE-4452-AC08-0D4CDE08142C}" dt="2025-02-18T21:15:37.132" v="128" actId="20577"/>
        <pc:sldMkLst>
          <pc:docMk/>
          <pc:sldMk cId="2132027839" sldId="2087"/>
        </pc:sldMkLst>
      </pc:sldChg>
      <pc:sldChg chg="modSp mod">
        <pc:chgData name="Mário Rattes" userId="621b42cf2e254093" providerId="LiveId" clId="{C969D23D-64BE-4452-AC08-0D4CDE08142C}" dt="2025-02-18T22:35:16.015" v="674" actId="2062"/>
        <pc:sldMkLst>
          <pc:docMk/>
          <pc:sldMk cId="3653895410" sldId="2088"/>
        </pc:sldMkLst>
      </pc:sldChg>
    </pc:docChg>
  </pc:docChgLst>
  <pc:docChgLst>
    <pc:chgData name="Marina Simões de Oliveira" userId="60c0ce2e-fb1f-40c3-a8bc-34b9271fbbd5" providerId="ADAL" clId="{BB8A3F30-5CAD-4A15-9E7A-6B5B427BD44C}"/>
    <pc:docChg chg="modSld">
      <pc:chgData name="Marina Simões de Oliveira" userId="60c0ce2e-fb1f-40c3-a8bc-34b9271fbbd5" providerId="ADAL" clId="{BB8A3F30-5CAD-4A15-9E7A-6B5B427BD44C}" dt="2025-07-24T12:31:57.167" v="16" actId="20577"/>
      <pc:docMkLst>
        <pc:docMk/>
      </pc:docMkLst>
      <pc:sldChg chg="modSp mod">
        <pc:chgData name="Marina Simões de Oliveira" userId="60c0ce2e-fb1f-40c3-a8bc-34b9271fbbd5" providerId="ADAL" clId="{BB8A3F30-5CAD-4A15-9E7A-6B5B427BD44C}" dt="2025-07-24T12:31:57.167" v="16" actId="20577"/>
        <pc:sldMkLst>
          <pc:docMk/>
          <pc:sldMk cId="388717032" sldId="256"/>
        </pc:sldMkLst>
        <pc:spChg chg="mod">
          <ac:chgData name="Marina Simões de Oliveira" userId="60c0ce2e-fb1f-40c3-a8bc-34b9271fbbd5" providerId="ADAL" clId="{BB8A3F30-5CAD-4A15-9E7A-6B5B427BD44C}" dt="2025-07-24T12:31:57.167" v="16" actId="20577"/>
          <ac:spMkLst>
            <pc:docMk/>
            <pc:sldMk cId="388717032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30905-8F42-4E73-95B6-F51FF6A4F2C1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1CC7D-F4C1-46BE-BF7E-3DC96ED708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140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b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4174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46611E-B935-47DE-996F-C272FBE23A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4174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0738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73D0FF-6957-2CAD-246F-DDCFDB7DC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8902977B-E0F6-4A9F-82C3-0E2E805AFD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FFC582F6-DFBE-DA5C-631F-D1209FA44B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0579E7D-CDD1-445C-E67B-C655D329C6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C1CC7D-F4C1-46BE-BF7E-3DC96ED70854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529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C1CC7D-F4C1-46BE-BF7E-3DC96ED70854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8472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C1CC7D-F4C1-46BE-BF7E-3DC96ED70854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91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b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4174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46611E-B935-47DE-996F-C272FBE23A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4174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58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14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00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070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</p:spPr>
        <p:txBody>
          <a:bodyPr lIns="91383" tIns="45688" rIns="91383" bIns="45688"/>
          <a:lstStyle>
            <a:lvl1pPr>
              <a:defRPr lang="es-SV" dirty="0"/>
            </a:lvl1pPr>
          </a:lstStyle>
          <a:p>
            <a:pPr lvl="0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555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556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3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476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22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29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21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17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86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3B2CD-402B-476C-A8B8-EC75D61C9789}" type="datetimeFigureOut">
              <a:rPr lang="pt-BR" smtClean="0"/>
              <a:t>24/07/2025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68D5-B97C-4E00-9F69-4A4D8147DFF3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Uma imagem contendo placa, garrafa, pessoas, relógio&#10;&#10;Descrição gerada automaticamente">
            <a:extLst>
              <a:ext uri="{FF2B5EF4-FFF2-40B4-BE49-F238E27FC236}">
                <a16:creationId xmlns:a16="http://schemas.microsoft.com/office/drawing/2014/main" id="{F113B100-7C1F-4520-84BD-5DDB2FA98A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8210" y="182818"/>
            <a:ext cx="849085" cy="59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9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C30766CB-2D35-4D16-B219-85CD08B9EF1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9" r="28813" b="14637"/>
          <a:stretch/>
        </p:blipFill>
        <p:spPr>
          <a:xfrm>
            <a:off x="6137030" y="-23315"/>
            <a:ext cx="6054969" cy="6881315"/>
          </a:xfrm>
          <a:prstGeom prst="rect">
            <a:avLst/>
          </a:prstGeom>
          <a:ln w="38100">
            <a:noFill/>
          </a:ln>
        </p:spPr>
      </p:pic>
      <p:sp>
        <p:nvSpPr>
          <p:cNvPr id="39" name="38 Rectángulo"/>
          <p:cNvSpPr/>
          <p:nvPr/>
        </p:nvSpPr>
        <p:spPr bwMode="auto">
          <a:xfrm>
            <a:off x="-8975" y="-25217"/>
            <a:ext cx="6092632" cy="6865731"/>
          </a:xfrm>
          <a:prstGeom prst="rect">
            <a:avLst/>
          </a:prstGeom>
          <a:solidFill>
            <a:srgbClr val="0D0D0D">
              <a:alpha val="63922"/>
            </a:srgbClr>
          </a:solidFill>
          <a:ln>
            <a:noFill/>
          </a:ln>
        </p:spPr>
        <p:txBody>
          <a:bodyPr lIns="0" tIns="0" rIns="0" bIns="0" rtlCol="0" anchor="ctr"/>
          <a:lstStyle/>
          <a:p>
            <a:pPr algn="ctr" defTabSz="1208493"/>
            <a:endParaRPr lang="es-SV" sz="145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Title"/>
          <p:cNvSpPr txBox="1"/>
          <p:nvPr/>
        </p:nvSpPr>
        <p:spPr>
          <a:xfrm>
            <a:off x="-116738" y="1615134"/>
            <a:ext cx="5664342" cy="352859"/>
          </a:xfrm>
          <a:prstGeom prst="rect">
            <a:avLst/>
          </a:prstGeom>
          <a:noFill/>
        </p:spPr>
        <p:txBody>
          <a:bodyPr wrap="square" lIns="120846" tIns="60423" rIns="120846" bIns="60423" rtlCol="0" anchor="t">
            <a:spAutoFit/>
          </a:bodyPr>
          <a:lstStyle/>
          <a:p>
            <a:pPr algn="ctr" defTabSz="1208493"/>
            <a:r>
              <a:rPr lang="en-US" sz="1500" dirty="0" err="1">
                <a:solidFill>
                  <a:srgbClr val="FFFFFF"/>
                </a:solidFill>
                <a:latin typeface="Gotham Medium" panose="02000603030000020004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Fundação</a:t>
            </a:r>
            <a:r>
              <a:rPr lang="en-US" sz="1500" dirty="0">
                <a:solidFill>
                  <a:srgbClr val="FFFFFF"/>
                </a:solidFill>
                <a:latin typeface="Gotham Medium" panose="02000603030000020004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 Instituto de </a:t>
            </a:r>
            <a:r>
              <a:rPr lang="en-US" sz="1500" dirty="0" err="1">
                <a:solidFill>
                  <a:srgbClr val="FFFFFF"/>
                </a:solidFill>
                <a:latin typeface="Gotham Medium" panose="02000603030000020004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Administração</a:t>
            </a:r>
            <a:endParaRPr lang="en-US" sz="1500" dirty="0">
              <a:solidFill>
                <a:srgbClr val="FFFFFF"/>
              </a:solidFill>
              <a:latin typeface="Gotham Medium" panose="02000603030000020004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sp>
        <p:nvSpPr>
          <p:cNvPr id="31" name="Title"/>
          <p:cNvSpPr txBox="1"/>
          <p:nvPr/>
        </p:nvSpPr>
        <p:spPr>
          <a:xfrm>
            <a:off x="-116738" y="474507"/>
            <a:ext cx="5664342" cy="1006756"/>
          </a:xfrm>
          <a:prstGeom prst="rect">
            <a:avLst/>
          </a:prstGeom>
          <a:noFill/>
        </p:spPr>
        <p:txBody>
          <a:bodyPr wrap="square" lIns="120846" tIns="60423" rIns="120846" bIns="60423" rtlCol="0" anchor="t">
            <a:spAutoFit/>
          </a:bodyPr>
          <a:lstStyle/>
          <a:p>
            <a:pPr algn="ctr" defTabSz="1208493"/>
            <a:r>
              <a:rPr lang="en-US" sz="5749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 Bold" panose="020008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FIA</a:t>
            </a:r>
            <a:endParaRPr lang="en-US" sz="2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tham Bold" panose="0200080303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37" name="36 Conector recto"/>
          <p:cNvCxnSpPr/>
          <p:nvPr/>
        </p:nvCxnSpPr>
        <p:spPr>
          <a:xfrm>
            <a:off x="555686" y="334179"/>
            <a:ext cx="431949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555686" y="2128627"/>
            <a:ext cx="431949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85E27B21-201D-4569-A1E2-D70BFACAB944}"/>
              </a:ext>
            </a:extLst>
          </p:cNvPr>
          <p:cNvSpPr/>
          <p:nvPr/>
        </p:nvSpPr>
        <p:spPr>
          <a:xfrm>
            <a:off x="76346" y="4434161"/>
            <a:ext cx="12115653" cy="2233456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841">
              <a:defRPr/>
            </a:pPr>
            <a:endParaRPr lang="en-US" sz="1463">
              <a:solidFill>
                <a:prstClr val="white"/>
              </a:solidFill>
              <a:latin typeface="Lato Light"/>
            </a:endParaRP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70D2F7E3-2EC2-4A90-9F27-B94F1647A47E}"/>
              </a:ext>
            </a:extLst>
          </p:cNvPr>
          <p:cNvGrpSpPr/>
          <p:nvPr/>
        </p:nvGrpSpPr>
        <p:grpSpPr>
          <a:xfrm>
            <a:off x="3925945" y="3998232"/>
            <a:ext cx="1878172" cy="3099855"/>
            <a:chOff x="10105895" y="2071531"/>
            <a:chExt cx="2389241" cy="4462890"/>
          </a:xfrm>
        </p:grpSpPr>
        <p:sp>
          <p:nvSpPr>
            <p:cNvPr id="41" name="Trapezoide 40">
              <a:extLst>
                <a:ext uri="{FF2B5EF4-FFF2-40B4-BE49-F238E27FC236}">
                  <a16:creationId xmlns:a16="http://schemas.microsoft.com/office/drawing/2014/main" id="{D865DB36-F1A2-453D-812F-9CC23AF2A269}"/>
                </a:ext>
              </a:extLst>
            </p:cNvPr>
            <p:cNvSpPr/>
            <p:nvPr/>
          </p:nvSpPr>
          <p:spPr>
            <a:xfrm rot="16200000">
              <a:off x="9069071" y="3108355"/>
              <a:ext cx="4462890" cy="2389241"/>
            </a:xfrm>
            <a:prstGeom prst="trapezoid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31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7373" tIns="33687" rIns="67373" bIns="3368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058" dirty="0">
                <a:solidFill>
                  <a:prstClr val="white"/>
                </a:solidFill>
              </a:endParaRPr>
            </a:p>
          </p:txBody>
        </p:sp>
        <p:pic>
          <p:nvPicPr>
            <p:cNvPr id="42" name="Imagem 41">
              <a:extLst>
                <a:ext uri="{FF2B5EF4-FFF2-40B4-BE49-F238E27FC236}">
                  <a16:creationId xmlns:a16="http://schemas.microsoft.com/office/drawing/2014/main" id="{1A9550ED-397D-4A4E-B4D6-E8797CF43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07200" y="4615741"/>
              <a:ext cx="2094082" cy="650862"/>
            </a:xfrm>
            <a:prstGeom prst="rect">
              <a:avLst/>
            </a:prstGeom>
          </p:spPr>
        </p:pic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9866C92-129C-44BA-8586-A35B682B0FD5}"/>
              </a:ext>
            </a:extLst>
          </p:cNvPr>
          <p:cNvGrpSpPr/>
          <p:nvPr/>
        </p:nvGrpSpPr>
        <p:grpSpPr>
          <a:xfrm>
            <a:off x="2098255" y="4043376"/>
            <a:ext cx="1878172" cy="3099855"/>
            <a:chOff x="7769268" y="3429000"/>
            <a:chExt cx="2157608" cy="3643417"/>
          </a:xfrm>
        </p:grpSpPr>
        <p:sp>
          <p:nvSpPr>
            <p:cNvPr id="32" name="Trapezoide 31">
              <a:extLst>
                <a:ext uri="{FF2B5EF4-FFF2-40B4-BE49-F238E27FC236}">
                  <a16:creationId xmlns:a16="http://schemas.microsoft.com/office/drawing/2014/main" id="{92EE9EF6-E7DE-4750-B0EF-F4751FB358F1}"/>
                </a:ext>
              </a:extLst>
            </p:cNvPr>
            <p:cNvSpPr/>
            <p:nvPr/>
          </p:nvSpPr>
          <p:spPr>
            <a:xfrm rot="16200000">
              <a:off x="7026363" y="4171905"/>
              <a:ext cx="3643417" cy="2157608"/>
            </a:xfrm>
            <a:prstGeom prst="trapezoid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31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7373" tIns="33687" rIns="67373" bIns="3368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058">
                <a:solidFill>
                  <a:prstClr val="white"/>
                </a:solidFill>
              </a:endParaRPr>
            </a:p>
          </p:txBody>
        </p:sp>
        <p:pic>
          <p:nvPicPr>
            <p:cNvPr id="35" name="Imagem 34">
              <a:extLst>
                <a:ext uri="{FF2B5EF4-FFF2-40B4-BE49-F238E27FC236}">
                  <a16:creationId xmlns:a16="http://schemas.microsoft.com/office/drawing/2014/main" id="{0C858652-83C2-4892-8FFE-6485050957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2713" y="4875906"/>
              <a:ext cx="1895513" cy="532948"/>
            </a:xfrm>
            <a:prstGeom prst="rect">
              <a:avLst/>
            </a:prstGeom>
          </p:spPr>
        </p:pic>
      </p:grp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0CB5EFAA-BE6D-450D-8EFC-7B6690FFA3A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6" t="30988" r="13769" b="29069"/>
          <a:stretch/>
        </p:blipFill>
        <p:spPr>
          <a:xfrm>
            <a:off x="7393044" y="4853532"/>
            <a:ext cx="4075988" cy="1719069"/>
          </a:xfrm>
          <a:prstGeom prst="rect">
            <a:avLst/>
          </a:prstGeom>
        </p:spPr>
      </p:pic>
      <p:grpSp>
        <p:nvGrpSpPr>
          <p:cNvPr id="33" name="Agrupar 32">
            <a:extLst>
              <a:ext uri="{FF2B5EF4-FFF2-40B4-BE49-F238E27FC236}">
                <a16:creationId xmlns:a16="http://schemas.microsoft.com/office/drawing/2014/main" id="{56803E3E-D362-4F92-ADD0-11E68D27B253}"/>
              </a:ext>
            </a:extLst>
          </p:cNvPr>
          <p:cNvGrpSpPr/>
          <p:nvPr/>
        </p:nvGrpSpPr>
        <p:grpSpPr>
          <a:xfrm>
            <a:off x="269997" y="3951210"/>
            <a:ext cx="1878172" cy="3099855"/>
            <a:chOff x="6180131" y="1893792"/>
            <a:chExt cx="2389241" cy="4462890"/>
          </a:xfrm>
        </p:grpSpPr>
        <p:sp>
          <p:nvSpPr>
            <p:cNvPr id="36" name="Trapezoide 35">
              <a:extLst>
                <a:ext uri="{FF2B5EF4-FFF2-40B4-BE49-F238E27FC236}">
                  <a16:creationId xmlns:a16="http://schemas.microsoft.com/office/drawing/2014/main" id="{7E363CE6-6DE5-419F-AD15-D7C61929016B}"/>
                </a:ext>
              </a:extLst>
            </p:cNvPr>
            <p:cNvSpPr/>
            <p:nvPr/>
          </p:nvSpPr>
          <p:spPr>
            <a:xfrm rot="16200000">
              <a:off x="5143307" y="2930616"/>
              <a:ext cx="4462890" cy="2389241"/>
            </a:xfrm>
            <a:prstGeom prst="trapezoid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31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58">
                <a:solidFill>
                  <a:prstClr val="white"/>
                </a:solidFill>
              </a:endParaRPr>
            </a:p>
          </p:txBody>
        </p:sp>
        <p:pic>
          <p:nvPicPr>
            <p:cNvPr id="40" name="Imagem 39">
              <a:extLst>
                <a:ext uri="{FF2B5EF4-FFF2-40B4-BE49-F238E27FC236}">
                  <a16:creationId xmlns:a16="http://schemas.microsoft.com/office/drawing/2014/main" id="{A4D2ADF4-28F9-49D8-89A4-95EDB0CA4C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8338" y="2855247"/>
              <a:ext cx="2173149" cy="6752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553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2E9569C-62BD-1B16-0577-443A38B31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127508"/>
              </p:ext>
            </p:extLst>
          </p:nvPr>
        </p:nvGraphicFramePr>
        <p:xfrm>
          <a:off x="0" y="1"/>
          <a:ext cx="12192000" cy="6858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88569">
                  <a:extLst>
                    <a:ext uri="{9D8B030D-6E8A-4147-A177-3AD203B41FA5}">
                      <a16:colId xmlns:a16="http://schemas.microsoft.com/office/drawing/2014/main" val="467466225"/>
                    </a:ext>
                  </a:extLst>
                </a:gridCol>
                <a:gridCol w="2229238">
                  <a:extLst>
                    <a:ext uri="{9D8B030D-6E8A-4147-A177-3AD203B41FA5}">
                      <a16:colId xmlns:a16="http://schemas.microsoft.com/office/drawing/2014/main" val="3256711223"/>
                    </a:ext>
                  </a:extLst>
                </a:gridCol>
                <a:gridCol w="2174193">
                  <a:extLst>
                    <a:ext uri="{9D8B030D-6E8A-4147-A177-3AD203B41FA5}">
                      <a16:colId xmlns:a16="http://schemas.microsoft.com/office/drawing/2014/main" val="3012202224"/>
                    </a:ext>
                  </a:extLst>
                </a:gridCol>
              </a:tblGrid>
              <a:tr h="4672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FUNPREV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31/12/2023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8244685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u="none" strike="noStrike" dirty="0">
                          <a:effectLst/>
                        </a:rPr>
                        <a:t>RESERVAS MATEMÁTICAS TOTAIS (A + B)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52.769.953.885,24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60.606.687.422,87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42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 dirty="0">
                          <a:effectLst/>
                        </a:rPr>
                        <a:t>RESERVAS MATEMÁTICAS DE BENEFÍCIOS A CONCEDER (A) = (A.2 + A.3 – A.1 - A.4)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(2.606.101.551,27)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(6.715.202.846,00)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9343639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 dirty="0">
                          <a:effectLst/>
                        </a:rPr>
                        <a:t>Total do Valor Presente das Contribuições Futuras (A.1)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8.325.010.297,11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16.893.138.674,43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7892121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Contribuições sobre Salários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7.589.835.497,72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15.739.806.510,90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4278988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Ordinárias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6.302.154.006,68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10.231.422.844,10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373787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Extraordinárias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1.287.681.491,04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5.508.383.666,80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7722217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Contribuições sobre Benefícios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735.174.799,39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1.153.332.163,53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36181072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Total do Valor Presente dos Benefícios Futuros (A.2)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6.588.385.161,91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10.607.863.223,59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76924249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Aposentadorias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5.619.734.820,41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8.845.583.520,00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7541865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Pensões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968.650.341,50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1.762.279.703,59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4423906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Despesas Administrativas (A.3)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9507171"/>
                  </a:ext>
                </a:extLst>
              </a:tr>
              <a:tr h="241160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 Compensação Financeira a Receber (A.4)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869.476.416,07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429.927.395,16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8419689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1246118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RESERVAS MATEMÁTICAS DE BENEFÍCIOS CONCEDIDOS (B) = (B.1 - B.2)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55.376.055.436,51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67.321.890.268,87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2169290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Total do Valor Presente Líquido dos Benefícios Concedidos (Atuais Aposentados e Pensionistas) (B.1)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55.748.432.360,75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67.871.832.736,63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1684744"/>
                  </a:ext>
                </a:extLst>
              </a:tr>
              <a:tr h="241160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dos Benefícios de Aposentadoria</a:t>
                      </a:r>
                      <a:endParaRPr lang="pt-BR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48.360.639.511,08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59.219.847.355,63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2765016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dos Benefícios de Pensão</a:t>
                      </a:r>
                      <a:endParaRPr lang="pt-BR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14.628.656.962,81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17.507.018.788,71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3836060"/>
                  </a:ext>
                </a:extLst>
              </a:tr>
              <a:tr h="241160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Contribuições sobre Benefícios (-)</a:t>
                      </a:r>
                      <a:endParaRPr lang="pt-BR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7.240.864.113,14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8.855.033.407,71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4328338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 Compensação Financeira a Receber (B.2)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372.376.924,24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549.942.467,76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732759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3711652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DOS PARCELAMENTOS (C)</a:t>
                      </a:r>
                      <a:endParaRPr lang="pt-BR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3473957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6904156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u="none" strike="noStrike" dirty="0">
                          <a:effectLst/>
                        </a:rPr>
                        <a:t>VALOR PRESENTE DO IRPF (D)</a:t>
                      </a:r>
                      <a:endParaRPr lang="pt-B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69.609.796.889,09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66.454.600.280,48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044439"/>
                  </a:ext>
                </a:extLst>
              </a:tr>
              <a:tr h="226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 dirty="0">
                          <a:effectLst/>
                        </a:rPr>
                        <a:t>PATRIMÔNIO LÍQUIDO (F)</a:t>
                      </a:r>
                      <a:endParaRPr lang="pt-B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1.113.909.119,31 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1.898.235.960,71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773407"/>
                  </a:ext>
                </a:extLst>
              </a:tr>
              <a:tr h="241160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u="none" strike="noStrike" dirty="0">
                          <a:effectLst/>
                        </a:rPr>
                        <a:t>RESULTADO ATUARIAL (F + E + D + C - A - B) (-)Déficit/(+)Superávit</a:t>
                      </a:r>
                      <a:endParaRPr lang="pt-B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17.953.752.126,16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7.746.148.818,32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64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855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363D6-B919-46CE-BD9C-334C75ABD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Plano de custeio proposto para 2025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97E05D-A5B7-4A2D-96FF-072138D44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Município</a:t>
            </a:r>
          </a:p>
          <a:p>
            <a:pPr lvl="1"/>
            <a:r>
              <a:rPr lang="pt-BR" dirty="0"/>
              <a:t>Alíquota ordinária: 28% sobre a remuneração dos servidores ativos, observado o teto do RGPS para aqueles que se inscreveram no RPC</a:t>
            </a:r>
          </a:p>
          <a:p>
            <a:pPr lvl="1"/>
            <a:r>
              <a:rPr lang="pt-BR" dirty="0"/>
              <a:t>Alíquota adicional de 6% sobre a mesma base de contribuição da alíquota ordinária, aplicável aos servidores da educação e saúde</a:t>
            </a:r>
          </a:p>
          <a:p>
            <a:pPr lvl="1"/>
            <a:r>
              <a:rPr lang="pt-BR" dirty="0"/>
              <a:t>Alíquota extraordinária, aplicável sobre a mesma base de contribuição da alíquota ordinária </a:t>
            </a:r>
          </a:p>
          <a:p>
            <a:pPr lvl="2"/>
            <a:r>
              <a:rPr lang="pt-BR" dirty="0" err="1"/>
              <a:t>Funfin</a:t>
            </a:r>
            <a:r>
              <a:rPr lang="pt-BR" dirty="0"/>
              <a:t>: até mar/2025 (8%), abr a dez (1%)</a:t>
            </a:r>
          </a:p>
          <a:p>
            <a:pPr lvl="2"/>
            <a:r>
              <a:rPr lang="pt-BR" dirty="0" err="1"/>
              <a:t>Funprev</a:t>
            </a:r>
            <a:r>
              <a:rPr lang="pt-BR" dirty="0"/>
              <a:t>: 56%</a:t>
            </a:r>
          </a:p>
          <a:p>
            <a:r>
              <a:rPr lang="pt-BR" dirty="0"/>
              <a:t>Segurados</a:t>
            </a:r>
          </a:p>
          <a:p>
            <a:pPr lvl="1"/>
            <a:r>
              <a:rPr lang="pt-BR" dirty="0"/>
              <a:t>Servidores ativos: 14%</a:t>
            </a:r>
          </a:p>
          <a:p>
            <a:pPr lvl="1"/>
            <a:r>
              <a:rPr lang="pt-BR" dirty="0"/>
              <a:t>Aposentados e pensionistas: 14% sobre a parcela do benefício que exceder ao salário-mínimo nacional</a:t>
            </a:r>
          </a:p>
        </p:txBody>
      </p:sp>
    </p:spTree>
    <p:extLst>
      <p:ext uri="{BB962C8B-B14F-4D97-AF65-F5344CB8AC3E}">
        <p14:creationId xmlns:p14="http://schemas.microsoft.com/office/powerpoint/2010/main" val="3499919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8C460D-6914-741C-6896-802C7F3CA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B745E-FDD1-CA70-AF46-2E3E6D87C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365125"/>
            <a:ext cx="11308080" cy="1325563"/>
          </a:xfrm>
        </p:spPr>
        <p:txBody>
          <a:bodyPr/>
          <a:lstStyle/>
          <a:p>
            <a:r>
              <a:rPr lang="pt-BR" dirty="0"/>
              <a:t>Efetividade do projeto de previdência sustentável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2D06437-6CCC-7F1D-8993-09ED7C907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89008"/>
              </p:ext>
            </p:extLst>
          </p:nvPr>
        </p:nvGraphicFramePr>
        <p:xfrm>
          <a:off x="633780" y="2016581"/>
          <a:ext cx="10924440" cy="2443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6638">
                  <a:extLst>
                    <a:ext uri="{9D8B030D-6E8A-4147-A177-3AD203B41FA5}">
                      <a16:colId xmlns:a16="http://schemas.microsoft.com/office/drawing/2014/main" val="940820150"/>
                    </a:ext>
                  </a:extLst>
                </a:gridCol>
                <a:gridCol w="3277331">
                  <a:extLst>
                    <a:ext uri="{9D8B030D-6E8A-4147-A177-3AD203B41FA5}">
                      <a16:colId xmlns:a16="http://schemas.microsoft.com/office/drawing/2014/main" val="965932368"/>
                    </a:ext>
                  </a:extLst>
                </a:gridCol>
                <a:gridCol w="2918173">
                  <a:extLst>
                    <a:ext uri="{9D8B030D-6E8A-4147-A177-3AD203B41FA5}">
                      <a16:colId xmlns:a16="http://schemas.microsoft.com/office/drawing/2014/main" val="2537971578"/>
                    </a:ext>
                  </a:extLst>
                </a:gridCol>
                <a:gridCol w="3292298">
                  <a:extLst>
                    <a:ext uri="{9D8B030D-6E8A-4147-A177-3AD203B41FA5}">
                      <a16:colId xmlns:a16="http://schemas.microsoft.com/office/drawing/2014/main" val="3939986732"/>
                    </a:ext>
                  </a:extLst>
                </a:gridCol>
              </a:tblGrid>
              <a:tr h="2348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Evolução do déficit atuarial - </a:t>
                      </a:r>
                      <a:r>
                        <a:rPr lang="pt-BR" sz="1600" b="1" u="none" strike="noStrike" dirty="0">
                          <a:effectLst/>
                        </a:rPr>
                        <a:t>valores históricos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30621809"/>
                  </a:ext>
                </a:extLst>
              </a:tr>
              <a:tr h="2348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FUNFIN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FUNPREV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Total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32462694"/>
                  </a:ext>
                </a:extLst>
              </a:tr>
              <a:tr h="38738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dez/20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(170.743.173.430,77)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(170.743.173.430,77)</a:t>
                      </a:r>
                    </a:p>
                  </a:txBody>
                  <a:tcPr marL="7620" marR="7620" marT="762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16222102"/>
                  </a:ext>
                </a:extLst>
              </a:tr>
              <a:tr h="38738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dez/21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(73.915.919.418,75)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(1.781.172.724,17)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(75.697.092.142,92)</a:t>
                      </a:r>
                    </a:p>
                  </a:txBody>
                  <a:tcPr marL="7620" marR="7620" marT="762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8373065"/>
                  </a:ext>
                </a:extLst>
              </a:tr>
              <a:tr h="38738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dez/22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(85.708.006.251,59)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6.810.501.569,10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(78.897.504.682,49)</a:t>
                      </a:r>
                    </a:p>
                  </a:txBody>
                  <a:tcPr marL="7620" marR="7620" marT="762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47469013"/>
                  </a:ext>
                </a:extLst>
              </a:tr>
              <a:tr h="38738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dez/23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(94.748.180.206,77)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17.953.752.123,16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(76.794.428.083,61)</a:t>
                      </a:r>
                    </a:p>
                  </a:txBody>
                  <a:tcPr marL="7620" marR="7620" marT="762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54447717"/>
                  </a:ext>
                </a:extLst>
              </a:tr>
              <a:tr h="38738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dez/24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(82.482.725.489,08)</a:t>
                      </a: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7.746.148.818,32</a:t>
                      </a: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(74.736.576.670,76)</a:t>
                      </a:r>
                    </a:p>
                  </a:txBody>
                  <a:tcPr marL="7620" marR="7620" marT="762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53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895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C30766CB-2D35-4D16-B219-85CD08B9EF1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9" r="28813" b="14637"/>
          <a:stretch/>
        </p:blipFill>
        <p:spPr>
          <a:xfrm>
            <a:off x="6137030" y="-23315"/>
            <a:ext cx="6054969" cy="6881315"/>
          </a:xfrm>
          <a:prstGeom prst="rect">
            <a:avLst/>
          </a:prstGeom>
          <a:ln w="38100">
            <a:noFill/>
          </a:ln>
        </p:spPr>
      </p:pic>
      <p:sp>
        <p:nvSpPr>
          <p:cNvPr id="39" name="38 Rectángulo"/>
          <p:cNvSpPr/>
          <p:nvPr/>
        </p:nvSpPr>
        <p:spPr bwMode="auto">
          <a:xfrm>
            <a:off x="-8975" y="-25217"/>
            <a:ext cx="6092632" cy="6865731"/>
          </a:xfrm>
          <a:prstGeom prst="rect">
            <a:avLst/>
          </a:prstGeom>
          <a:solidFill>
            <a:srgbClr val="0D0D0D">
              <a:alpha val="63922"/>
            </a:srgbClr>
          </a:solidFill>
          <a:ln>
            <a:noFill/>
          </a:ln>
        </p:spPr>
        <p:txBody>
          <a:bodyPr lIns="0" tIns="0" rIns="0" bIns="0" rtlCol="0" anchor="ctr"/>
          <a:lstStyle/>
          <a:p>
            <a:pPr marL="0" marR="0" lvl="0" indent="0" algn="ctr" defTabSz="12084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4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Title"/>
          <p:cNvSpPr txBox="1"/>
          <p:nvPr/>
        </p:nvSpPr>
        <p:spPr>
          <a:xfrm>
            <a:off x="-116738" y="1615134"/>
            <a:ext cx="5664342" cy="352859"/>
          </a:xfrm>
          <a:prstGeom prst="rect">
            <a:avLst/>
          </a:prstGeom>
          <a:noFill/>
        </p:spPr>
        <p:txBody>
          <a:bodyPr wrap="square" lIns="120846" tIns="60423" rIns="120846" bIns="60423" rtlCol="0" anchor="t">
            <a:spAutoFit/>
          </a:bodyPr>
          <a:lstStyle/>
          <a:p>
            <a:pPr marL="0" marR="0" lvl="0" indent="0" algn="ctr" defTabSz="12084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otham Medium" panose="02000603030000020004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Fundação Instituto de Administração</a:t>
            </a:r>
          </a:p>
        </p:txBody>
      </p:sp>
      <p:sp>
        <p:nvSpPr>
          <p:cNvPr id="31" name="Title"/>
          <p:cNvSpPr txBox="1"/>
          <p:nvPr/>
        </p:nvSpPr>
        <p:spPr>
          <a:xfrm>
            <a:off x="-116738" y="474507"/>
            <a:ext cx="5664342" cy="1006756"/>
          </a:xfrm>
          <a:prstGeom prst="rect">
            <a:avLst/>
          </a:prstGeom>
          <a:noFill/>
        </p:spPr>
        <p:txBody>
          <a:bodyPr wrap="square" lIns="120846" tIns="60423" rIns="120846" bIns="60423" rtlCol="0" anchor="t">
            <a:spAutoFit/>
          </a:bodyPr>
          <a:lstStyle/>
          <a:p>
            <a:pPr marL="0" marR="0" lvl="0" indent="0" algn="ctr" defTabSz="12084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749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otham Bold" panose="020008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FIA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otham Bold" panose="0200080303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37" name="36 Conector recto"/>
          <p:cNvCxnSpPr/>
          <p:nvPr/>
        </p:nvCxnSpPr>
        <p:spPr>
          <a:xfrm>
            <a:off x="555686" y="334179"/>
            <a:ext cx="431949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555686" y="2128627"/>
            <a:ext cx="431949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85E27B21-201D-4569-A1E2-D70BFACAB944}"/>
              </a:ext>
            </a:extLst>
          </p:cNvPr>
          <p:cNvSpPr/>
          <p:nvPr/>
        </p:nvSpPr>
        <p:spPr>
          <a:xfrm>
            <a:off x="76346" y="4434161"/>
            <a:ext cx="12115653" cy="226809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428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70D2F7E3-2EC2-4A90-9F27-B94F1647A47E}"/>
              </a:ext>
            </a:extLst>
          </p:cNvPr>
          <p:cNvGrpSpPr/>
          <p:nvPr/>
        </p:nvGrpSpPr>
        <p:grpSpPr>
          <a:xfrm>
            <a:off x="3925945" y="3998232"/>
            <a:ext cx="1878172" cy="3099855"/>
            <a:chOff x="10105895" y="2071531"/>
            <a:chExt cx="2389241" cy="4462890"/>
          </a:xfrm>
        </p:grpSpPr>
        <p:sp>
          <p:nvSpPr>
            <p:cNvPr id="41" name="Trapezoide 40">
              <a:extLst>
                <a:ext uri="{FF2B5EF4-FFF2-40B4-BE49-F238E27FC236}">
                  <a16:creationId xmlns:a16="http://schemas.microsoft.com/office/drawing/2014/main" id="{D865DB36-F1A2-453D-812F-9CC23AF2A269}"/>
                </a:ext>
              </a:extLst>
            </p:cNvPr>
            <p:cNvSpPr/>
            <p:nvPr/>
          </p:nvSpPr>
          <p:spPr>
            <a:xfrm rot="16200000">
              <a:off x="9069071" y="3108355"/>
              <a:ext cx="4462890" cy="2389241"/>
            </a:xfrm>
            <a:prstGeom prst="trapezoid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31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7373" tIns="33687" rIns="67373" bIns="3368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05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42" name="Imagem 41">
              <a:extLst>
                <a:ext uri="{FF2B5EF4-FFF2-40B4-BE49-F238E27FC236}">
                  <a16:creationId xmlns:a16="http://schemas.microsoft.com/office/drawing/2014/main" id="{1A9550ED-397D-4A4E-B4D6-E8797CF43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07200" y="4615741"/>
              <a:ext cx="2094082" cy="650862"/>
            </a:xfrm>
            <a:prstGeom prst="rect">
              <a:avLst/>
            </a:prstGeom>
          </p:spPr>
        </p:pic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9866C92-129C-44BA-8586-A35B682B0FD5}"/>
              </a:ext>
            </a:extLst>
          </p:cNvPr>
          <p:cNvGrpSpPr/>
          <p:nvPr/>
        </p:nvGrpSpPr>
        <p:grpSpPr>
          <a:xfrm>
            <a:off x="2098255" y="4043376"/>
            <a:ext cx="1878172" cy="3099855"/>
            <a:chOff x="7769268" y="3429000"/>
            <a:chExt cx="2157608" cy="3643417"/>
          </a:xfrm>
        </p:grpSpPr>
        <p:sp>
          <p:nvSpPr>
            <p:cNvPr id="32" name="Trapezoide 31">
              <a:extLst>
                <a:ext uri="{FF2B5EF4-FFF2-40B4-BE49-F238E27FC236}">
                  <a16:creationId xmlns:a16="http://schemas.microsoft.com/office/drawing/2014/main" id="{92EE9EF6-E7DE-4750-B0EF-F4751FB358F1}"/>
                </a:ext>
              </a:extLst>
            </p:cNvPr>
            <p:cNvSpPr/>
            <p:nvPr/>
          </p:nvSpPr>
          <p:spPr>
            <a:xfrm rot="16200000">
              <a:off x="7026363" y="4171905"/>
              <a:ext cx="3643417" cy="2157608"/>
            </a:xfrm>
            <a:prstGeom prst="trapezoid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31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7373" tIns="33687" rIns="67373" bIns="3368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058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35" name="Imagem 34">
              <a:extLst>
                <a:ext uri="{FF2B5EF4-FFF2-40B4-BE49-F238E27FC236}">
                  <a16:creationId xmlns:a16="http://schemas.microsoft.com/office/drawing/2014/main" id="{0C858652-83C2-4892-8FFE-6485050957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2713" y="4875906"/>
              <a:ext cx="1895513" cy="532948"/>
            </a:xfrm>
            <a:prstGeom prst="rect">
              <a:avLst/>
            </a:prstGeom>
          </p:spPr>
        </p:pic>
      </p:grp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0CB5EFAA-BE6D-450D-8EFC-7B6690FFA3A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6" t="30988" r="13769" b="29069"/>
          <a:stretch/>
        </p:blipFill>
        <p:spPr>
          <a:xfrm>
            <a:off x="7393044" y="4853532"/>
            <a:ext cx="4075988" cy="1719069"/>
          </a:xfrm>
          <a:prstGeom prst="rect">
            <a:avLst/>
          </a:prstGeom>
        </p:spPr>
      </p:pic>
      <p:grpSp>
        <p:nvGrpSpPr>
          <p:cNvPr id="33" name="Agrupar 32">
            <a:extLst>
              <a:ext uri="{FF2B5EF4-FFF2-40B4-BE49-F238E27FC236}">
                <a16:creationId xmlns:a16="http://schemas.microsoft.com/office/drawing/2014/main" id="{56803E3E-D362-4F92-ADD0-11E68D27B253}"/>
              </a:ext>
            </a:extLst>
          </p:cNvPr>
          <p:cNvGrpSpPr/>
          <p:nvPr/>
        </p:nvGrpSpPr>
        <p:grpSpPr>
          <a:xfrm>
            <a:off x="269997" y="3951210"/>
            <a:ext cx="1878172" cy="3099855"/>
            <a:chOff x="6180131" y="1893792"/>
            <a:chExt cx="2389241" cy="4462890"/>
          </a:xfrm>
        </p:grpSpPr>
        <p:sp>
          <p:nvSpPr>
            <p:cNvPr id="36" name="Trapezoide 35">
              <a:extLst>
                <a:ext uri="{FF2B5EF4-FFF2-40B4-BE49-F238E27FC236}">
                  <a16:creationId xmlns:a16="http://schemas.microsoft.com/office/drawing/2014/main" id="{7E363CE6-6DE5-419F-AD15-D7C61929016B}"/>
                </a:ext>
              </a:extLst>
            </p:cNvPr>
            <p:cNvSpPr/>
            <p:nvPr/>
          </p:nvSpPr>
          <p:spPr>
            <a:xfrm rot="16200000">
              <a:off x="5143307" y="2930616"/>
              <a:ext cx="4462890" cy="2389241"/>
            </a:xfrm>
            <a:prstGeom prst="trapezoid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31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058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40" name="Imagem 39">
              <a:extLst>
                <a:ext uri="{FF2B5EF4-FFF2-40B4-BE49-F238E27FC236}">
                  <a16:creationId xmlns:a16="http://schemas.microsoft.com/office/drawing/2014/main" id="{A4D2ADF4-28F9-49D8-89A4-95EDB0CA4C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8338" y="2855247"/>
              <a:ext cx="2173149" cy="675252"/>
            </a:xfrm>
            <a:prstGeom prst="rect">
              <a:avLst/>
            </a:prstGeom>
          </p:spPr>
        </p:pic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06D9C5B2-422B-4F18-B678-B242200330F3}"/>
              </a:ext>
            </a:extLst>
          </p:cNvPr>
          <p:cNvSpPr txBox="1"/>
          <p:nvPr/>
        </p:nvSpPr>
        <p:spPr>
          <a:xfrm>
            <a:off x="23384" y="2455449"/>
            <a:ext cx="5426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/>
                </a:solidFill>
              </a:rPr>
              <a:t>w w w . f i a . c o m . b r</a:t>
            </a:r>
          </a:p>
        </p:txBody>
      </p:sp>
    </p:spTree>
    <p:extLst>
      <p:ext uri="{BB962C8B-B14F-4D97-AF65-F5344CB8AC3E}">
        <p14:creationId xmlns:p14="http://schemas.microsoft.com/office/powerpoint/2010/main" val="1087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25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dirty="0"/>
              <a:t>Audiência Pública</a:t>
            </a:r>
            <a:br>
              <a:rPr lang="pt-BR" dirty="0"/>
            </a:br>
            <a:r>
              <a:rPr lang="pt-BR" b="1" dirty="0"/>
              <a:t>Avaliação atuarial 2025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t-BR" dirty="0"/>
              <a:t>IPREM-SP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24 </a:t>
            </a:r>
            <a:r>
              <a:rPr lang="pt-BR"/>
              <a:t>de julho </a:t>
            </a:r>
            <a:r>
              <a:rPr lang="pt-BR" dirty="0"/>
              <a:t>de 2025</a:t>
            </a:r>
          </a:p>
        </p:txBody>
      </p:sp>
    </p:spTree>
    <p:extLst>
      <p:ext uri="{BB962C8B-B14F-4D97-AF65-F5344CB8AC3E}">
        <p14:creationId xmlns:p14="http://schemas.microsoft.com/office/powerpoint/2010/main" val="38871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363D6-B919-46CE-BD9C-334C75ABD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Data-base da avaliação e do cadastro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97E05D-A5B7-4A2D-96FF-072138D44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Data-focal da avaliação: 31/12/2024</a:t>
            </a:r>
          </a:p>
          <a:p>
            <a:r>
              <a:rPr lang="pt-BR" dirty="0"/>
              <a:t>Referência do cadastro: setembro de 2024</a:t>
            </a:r>
          </a:p>
          <a:p>
            <a:r>
              <a:rPr lang="pt-BR" dirty="0"/>
              <a:t>Contempla os dispositivos da Emenda à Lei Orgânica nº 41/2021 e do Decretos Municipais nº 61.151/2022 e 64.144/2025</a:t>
            </a:r>
          </a:p>
          <a:p>
            <a:pPr lvl="1"/>
            <a:r>
              <a:rPr lang="pt-BR" dirty="0"/>
              <a:t>Segregação da massa</a:t>
            </a:r>
          </a:p>
          <a:p>
            <a:pPr lvl="1"/>
            <a:r>
              <a:rPr lang="pt-BR" dirty="0"/>
              <a:t>Plano de custeio</a:t>
            </a:r>
          </a:p>
          <a:p>
            <a:pPr lvl="1"/>
            <a:r>
              <a:rPr lang="pt-BR" dirty="0"/>
              <a:t>Monetização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049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363D6-B919-46CE-BD9C-334C75ABD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Plano de custeio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97E05D-A5B7-4A2D-96FF-072138D44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14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Alíquotas</a:t>
            </a:r>
          </a:p>
          <a:p>
            <a:pPr lvl="1"/>
            <a:r>
              <a:rPr lang="pt-BR" dirty="0"/>
              <a:t>Ente federativo</a:t>
            </a:r>
          </a:p>
          <a:p>
            <a:pPr lvl="2"/>
            <a:r>
              <a:rPr lang="pt-BR" dirty="0"/>
              <a:t>Ordinária: 28%</a:t>
            </a:r>
          </a:p>
          <a:p>
            <a:pPr lvl="2"/>
            <a:r>
              <a:rPr lang="pt-BR" dirty="0"/>
              <a:t>Adicional: 6% (aposentadorias especiais)</a:t>
            </a:r>
          </a:p>
          <a:p>
            <a:pPr lvl="2"/>
            <a:r>
              <a:rPr lang="pt-BR" dirty="0"/>
              <a:t>Extraordinária:</a:t>
            </a:r>
          </a:p>
          <a:p>
            <a:pPr lvl="3"/>
            <a:r>
              <a:rPr lang="pt-BR" dirty="0" err="1"/>
              <a:t>Funfin</a:t>
            </a:r>
            <a:r>
              <a:rPr lang="pt-BR" dirty="0"/>
              <a:t>: jul/2022 a mar/2025 (8%), abr a dez/2025 (1%), 2026 (4%), 2027 (5%), 2028 (6%) e jan a abr/2029 (7%) </a:t>
            </a:r>
          </a:p>
          <a:p>
            <a:pPr lvl="3"/>
            <a:r>
              <a:rPr lang="pt-BR" dirty="0" err="1"/>
              <a:t>Funprev</a:t>
            </a:r>
            <a:r>
              <a:rPr lang="pt-BR" dirty="0"/>
              <a:t>: jul/2022 a abr/2029 (56%)</a:t>
            </a:r>
          </a:p>
          <a:p>
            <a:pPr lvl="1"/>
            <a:r>
              <a:rPr lang="pt-BR" dirty="0"/>
              <a:t>Servidores ativos: 14%</a:t>
            </a:r>
          </a:p>
          <a:p>
            <a:pPr lvl="1"/>
            <a:r>
              <a:rPr lang="pt-BR" dirty="0"/>
              <a:t>Aposentados e pensionistas: 14% sobre a parcela do benefício que exceder ao salário-mínimo nacional</a:t>
            </a:r>
          </a:p>
          <a:p>
            <a:r>
              <a:rPr lang="pt-BR" dirty="0"/>
              <a:t>Aportes ao </a:t>
            </a:r>
            <a:r>
              <a:rPr lang="pt-BR" dirty="0" err="1"/>
              <a:t>Funprev</a:t>
            </a:r>
            <a:r>
              <a:rPr lang="pt-BR" dirty="0"/>
              <a:t> para monetização de ativos</a:t>
            </a:r>
          </a:p>
          <a:p>
            <a:pPr lvl="1"/>
            <a:r>
              <a:rPr lang="pt-BR" dirty="0"/>
              <a:t>IRRF, de março/2022 a dezembro de 2055.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42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363D6-B919-46CE-BD9C-334C75ABD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Segregação da massa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97E05D-A5B7-4A2D-96FF-072138D44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FUNFIN</a:t>
            </a:r>
          </a:p>
          <a:p>
            <a:pPr lvl="1"/>
            <a:r>
              <a:rPr lang="pt-BR" dirty="0"/>
              <a:t>Admissão no município até 27/12/2018</a:t>
            </a:r>
          </a:p>
          <a:p>
            <a:pPr lvl="1"/>
            <a:r>
              <a:rPr lang="pt-BR" dirty="0"/>
              <a:t>Nascidos após 28/02/1957 </a:t>
            </a:r>
          </a:p>
          <a:p>
            <a:pPr lvl="1"/>
            <a:r>
              <a:rPr lang="pt-BR" dirty="0"/>
              <a:t>Não tenham aderido ao Regime de Previdência Complementar</a:t>
            </a:r>
          </a:p>
          <a:p>
            <a:r>
              <a:rPr lang="pt-BR" dirty="0"/>
              <a:t>FUNPREV</a:t>
            </a:r>
          </a:p>
          <a:p>
            <a:pPr lvl="1"/>
            <a:r>
              <a:rPr lang="pt-BR" dirty="0"/>
              <a:t>Admissão no município a partir de 28/12/2018</a:t>
            </a:r>
          </a:p>
          <a:p>
            <a:pPr lvl="1"/>
            <a:r>
              <a:rPr lang="pt-BR" dirty="0"/>
              <a:t>Nascidos até 28/02/1957</a:t>
            </a:r>
            <a:endParaRPr lang="pt-BR" dirty="0">
              <a:solidFill>
                <a:srgbClr val="7030A0"/>
              </a:solidFill>
            </a:endParaRPr>
          </a:p>
          <a:p>
            <a:pPr lvl="1"/>
            <a:r>
              <a:rPr lang="pt-BR" dirty="0"/>
              <a:t>Aderido ao Regime de Previdência Complementar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866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3C3944-1FFB-9E67-A7C9-B60C01081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CA394-7008-D646-BF6E-6AB4625EC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População coberta</a:t>
            </a:r>
            <a:endParaRPr lang="en-US" sz="5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55F0F06-E09B-9AF9-1096-22D4A810B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836757"/>
              </p:ext>
            </p:extLst>
          </p:nvPr>
        </p:nvGraphicFramePr>
        <p:xfrm>
          <a:off x="1703835" y="1491445"/>
          <a:ext cx="9804224" cy="2460944"/>
        </p:xfrm>
        <a:graphic>
          <a:graphicData uri="http://schemas.openxmlformats.org/drawingml/2006/table">
            <a:tbl>
              <a:tblPr firstRow="1" firstCol="1" bandRow="1"/>
              <a:tblGrid>
                <a:gridCol w="2816988">
                  <a:extLst>
                    <a:ext uri="{9D8B030D-6E8A-4147-A177-3AD203B41FA5}">
                      <a16:colId xmlns:a16="http://schemas.microsoft.com/office/drawing/2014/main" val="3986118677"/>
                    </a:ext>
                  </a:extLst>
                </a:gridCol>
                <a:gridCol w="3225916">
                  <a:extLst>
                    <a:ext uri="{9D8B030D-6E8A-4147-A177-3AD203B41FA5}">
                      <a16:colId xmlns:a16="http://schemas.microsoft.com/office/drawing/2014/main" val="137810358"/>
                    </a:ext>
                  </a:extLst>
                </a:gridCol>
                <a:gridCol w="3761320">
                  <a:extLst>
                    <a:ext uri="{9D8B030D-6E8A-4147-A177-3AD203B41FA5}">
                      <a16:colId xmlns:a16="http://schemas.microsoft.com/office/drawing/2014/main" val="1664829330"/>
                    </a:ext>
                  </a:extLst>
                </a:gridCol>
              </a:tblGrid>
              <a:tr h="101672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GRUPO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2024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2025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351526"/>
                  </a:ext>
                </a:extLst>
              </a:tr>
              <a:tr h="48140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Ativos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12.912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22.025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686288"/>
                  </a:ext>
                </a:extLst>
              </a:tr>
              <a:tr h="48140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Aposentados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48.822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58.762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709306"/>
                  </a:ext>
                </a:extLst>
              </a:tr>
              <a:tr h="48140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Pensionistas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17.644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18.397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25002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449CED0-E0E6-AA44-2274-288CA70607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279479"/>
              </p:ext>
            </p:extLst>
          </p:nvPr>
        </p:nvGraphicFramePr>
        <p:xfrm>
          <a:off x="1703835" y="4105409"/>
          <a:ext cx="9804224" cy="2460945"/>
        </p:xfrm>
        <a:graphic>
          <a:graphicData uri="http://schemas.openxmlformats.org/drawingml/2006/table">
            <a:tbl>
              <a:tblPr firstRow="1" firstCol="1" bandRow="1"/>
              <a:tblGrid>
                <a:gridCol w="2816988">
                  <a:extLst>
                    <a:ext uri="{9D8B030D-6E8A-4147-A177-3AD203B41FA5}">
                      <a16:colId xmlns:a16="http://schemas.microsoft.com/office/drawing/2014/main" val="3986118677"/>
                    </a:ext>
                  </a:extLst>
                </a:gridCol>
                <a:gridCol w="3225916">
                  <a:extLst>
                    <a:ext uri="{9D8B030D-6E8A-4147-A177-3AD203B41FA5}">
                      <a16:colId xmlns:a16="http://schemas.microsoft.com/office/drawing/2014/main" val="137810358"/>
                    </a:ext>
                  </a:extLst>
                </a:gridCol>
                <a:gridCol w="3761320">
                  <a:extLst>
                    <a:ext uri="{9D8B030D-6E8A-4147-A177-3AD203B41FA5}">
                      <a16:colId xmlns:a16="http://schemas.microsoft.com/office/drawing/2014/main" val="1664829330"/>
                    </a:ext>
                  </a:extLst>
                </a:gridCol>
              </a:tblGrid>
              <a:tr h="104346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GRUPO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2024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2025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351526"/>
                  </a:ext>
                </a:extLst>
              </a:tr>
              <a:tr h="47249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Ativos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102.399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97.647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686288"/>
                  </a:ext>
                </a:extLst>
              </a:tr>
              <a:tr h="47249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Aposentados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45.601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35.583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709306"/>
                  </a:ext>
                </a:extLst>
              </a:tr>
              <a:tr h="47249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Pensionistas</a:t>
                      </a:r>
                      <a:endParaRPr lang="pt-BR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618" marR="106618" marT="22847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5.924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4.052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25002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E969E97-508B-8DF9-B20E-EF15EE57AE5F}"/>
              </a:ext>
            </a:extLst>
          </p:cNvPr>
          <p:cNvSpPr txBox="1"/>
          <p:nvPr/>
        </p:nvSpPr>
        <p:spPr>
          <a:xfrm rot="16200000">
            <a:off x="180976" y="2429531"/>
            <a:ext cx="2460945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/>
                </a:solidFill>
              </a:rPr>
              <a:t>FUNPREV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5F62111-414B-095E-53BE-54CCAFAECFD7}"/>
              </a:ext>
            </a:extLst>
          </p:cNvPr>
          <p:cNvSpPr txBox="1"/>
          <p:nvPr/>
        </p:nvSpPr>
        <p:spPr>
          <a:xfrm rot="16200000">
            <a:off x="180976" y="5043494"/>
            <a:ext cx="246094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FUNFIN</a:t>
            </a:r>
          </a:p>
        </p:txBody>
      </p:sp>
    </p:spTree>
    <p:extLst>
      <p:ext uri="{BB962C8B-B14F-4D97-AF65-F5344CB8AC3E}">
        <p14:creationId xmlns:p14="http://schemas.microsoft.com/office/powerpoint/2010/main" val="2132027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95996" y="523070"/>
          <a:ext cx="10910277" cy="6226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759">
                  <a:extLst>
                    <a:ext uri="{9D8B030D-6E8A-4147-A177-3AD203B41FA5}">
                      <a16:colId xmlns:a16="http://schemas.microsoft.com/office/drawing/2014/main" val="692731163"/>
                    </a:ext>
                  </a:extLst>
                </a:gridCol>
                <a:gridCol w="3636759">
                  <a:extLst>
                    <a:ext uri="{9D8B030D-6E8A-4147-A177-3AD203B41FA5}">
                      <a16:colId xmlns:a16="http://schemas.microsoft.com/office/drawing/2014/main" val="1000070178"/>
                    </a:ext>
                  </a:extLst>
                </a:gridCol>
                <a:gridCol w="3636759">
                  <a:extLst>
                    <a:ext uri="{9D8B030D-6E8A-4147-A177-3AD203B41FA5}">
                      <a16:colId xmlns:a16="http://schemas.microsoft.com/office/drawing/2014/main" val="2836115302"/>
                    </a:ext>
                  </a:extLst>
                </a:gridCol>
              </a:tblGrid>
              <a:tr h="413715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HIPÓTESE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Avaliação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Avaliação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587970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1" dirty="0"/>
                        <a:t>Taxa de juros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4,82%a.a. (FUNFIN) e 4,58%a.a. (FUNPREV)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4,90%a.a. (FUNFIN) e 4,66%a.a. (FUNPREV)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178166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1" dirty="0"/>
                        <a:t>Taxa de crescimento real dos salários por mérito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Entre 0,82%a.a. e 3,09% a.a., conforme categoria e nível da carreira, sendo, em média, de 2,82%a.a.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Entre 0,92%a.a. e 3,36% a.a., conforme categoria e nível da carreira, sendo, em média, de 2,80%a.a. (FUNFIN) e 3,01%a.a. (FUNPREV)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627947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0" dirty="0"/>
                        <a:t>Taxa de crescimento real dos salários por produtividade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0,00% a.a.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0,00% a.a.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275757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0" dirty="0"/>
                        <a:t>Taxa de crescimento real dos benefícios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0,00% a.a.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0,00% a.a.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903406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1" dirty="0"/>
                        <a:t>Fatores de determinação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98,42%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98,61%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994833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0" dirty="0"/>
                        <a:t>Taxa de rotatividade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0,00%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0,00%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213429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0" dirty="0"/>
                        <a:t>Novos Entrantes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População de ativos constante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População de ativos constante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117048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1" dirty="0"/>
                        <a:t>Composição familiar para pensão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Homens: cônjuge 3,1 anos  mais jovem</a:t>
                      </a:r>
                    </a:p>
                    <a:p>
                      <a:r>
                        <a:rPr lang="pt-BR" b="1" dirty="0"/>
                        <a:t>Mulheres: cônjuge 2,4 anos mais velho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Homens: cônjuge 2,4 anos  mais jovem</a:t>
                      </a:r>
                    </a:p>
                    <a:p>
                      <a:r>
                        <a:rPr lang="pt-BR" b="1" dirty="0"/>
                        <a:t>Mulheres: cônjuge 2,2 anos mais velho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359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80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95996" y="523070"/>
          <a:ext cx="10910277" cy="4258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759">
                  <a:extLst>
                    <a:ext uri="{9D8B030D-6E8A-4147-A177-3AD203B41FA5}">
                      <a16:colId xmlns:a16="http://schemas.microsoft.com/office/drawing/2014/main" val="692731163"/>
                    </a:ext>
                  </a:extLst>
                </a:gridCol>
                <a:gridCol w="3636759">
                  <a:extLst>
                    <a:ext uri="{9D8B030D-6E8A-4147-A177-3AD203B41FA5}">
                      <a16:colId xmlns:a16="http://schemas.microsoft.com/office/drawing/2014/main" val="1000070178"/>
                    </a:ext>
                  </a:extLst>
                </a:gridCol>
                <a:gridCol w="3636759">
                  <a:extLst>
                    <a:ext uri="{9D8B030D-6E8A-4147-A177-3AD203B41FA5}">
                      <a16:colId xmlns:a16="http://schemas.microsoft.com/office/drawing/2014/main" val="2836115302"/>
                    </a:ext>
                  </a:extLst>
                </a:gridCol>
              </a:tblGrid>
              <a:tr h="413715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HIPÓTESE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Avaliação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Avaliação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587970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1" dirty="0"/>
                        <a:t>Tempo anterior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Homens: 45,7% do tempo decorrido entre a idade de sua posse e 18 anos. </a:t>
                      </a:r>
                    </a:p>
                    <a:p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Mulheres: 36,2% do tempo decorrido entre a idade de sua posse e 18 anos.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Homens: 43,6% do tempo decorrido entre a idade de sua posse e 18 anos. </a:t>
                      </a:r>
                    </a:p>
                    <a:p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Mulheres: 39,5% do tempo decorrido entre a idade de sua posse e 18 anos. 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178166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1" dirty="0"/>
                        <a:t>Data de estimada de aposentadoria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Postergação da aposentadoria: 5,1 anos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Postergação da aposentadoria: 4,9 anos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627947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1" dirty="0"/>
                        <a:t>Tábua de mortalidade de válidos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Susep BR-EMSsb-v.2010, agravada em 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Susep BR-EMSsb-v.2015, agravada em 49%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405301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1" dirty="0"/>
                        <a:t>Tábua de mortalidade de inválidos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IBGE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IBGE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848638"/>
                  </a:ext>
                </a:extLst>
              </a:tr>
              <a:tr h="413715">
                <a:tc>
                  <a:txBody>
                    <a:bodyPr/>
                    <a:lstStyle/>
                    <a:p>
                      <a:r>
                        <a:rPr lang="pt-BR" b="1" dirty="0"/>
                        <a:t>Tábua de entrada em invalidez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Light Forte, suavizada  em 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Álvaro Vindas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078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021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960E07D-070C-146F-4111-F07A009D1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738610"/>
              </p:ext>
            </p:extLst>
          </p:nvPr>
        </p:nvGraphicFramePr>
        <p:xfrm>
          <a:off x="0" y="0"/>
          <a:ext cx="12192000" cy="6858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53564">
                  <a:extLst>
                    <a:ext uri="{9D8B030D-6E8A-4147-A177-3AD203B41FA5}">
                      <a16:colId xmlns:a16="http://schemas.microsoft.com/office/drawing/2014/main" val="1469527908"/>
                    </a:ext>
                  </a:extLst>
                </a:gridCol>
                <a:gridCol w="2246616">
                  <a:extLst>
                    <a:ext uri="{9D8B030D-6E8A-4147-A177-3AD203B41FA5}">
                      <a16:colId xmlns:a16="http://schemas.microsoft.com/office/drawing/2014/main" val="266437053"/>
                    </a:ext>
                  </a:extLst>
                </a:gridCol>
                <a:gridCol w="2191820">
                  <a:extLst>
                    <a:ext uri="{9D8B030D-6E8A-4147-A177-3AD203B41FA5}">
                      <a16:colId xmlns:a16="http://schemas.microsoft.com/office/drawing/2014/main" val="2220408364"/>
                    </a:ext>
                  </a:extLst>
                </a:gridCol>
              </a:tblGrid>
              <a:tr h="5409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FUNFIN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31/12/2023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31/12/2024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0583807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u="none" strike="noStrike" dirty="0">
                          <a:effectLst/>
                        </a:rPr>
                        <a:t>RESERVAS MATEMÁTICAS TOTAIS (A + B)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95.255.897.307,02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82.905.624.930,92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756996"/>
                  </a:ext>
                </a:extLst>
              </a:tr>
              <a:tr h="523512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 dirty="0">
                          <a:effectLst/>
                        </a:rPr>
                        <a:t>RESERVAS MATEMÁTICAS DE BENEFÍCIOS A CONCEDER (A) = (A.2 + A.3 – A.1 - A.4)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14.689.132.479,91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17.807.468.283,16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5317405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Total do Valor Presente das Contribuições Futuras (A.1)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56.822.802.967,53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54.754.911.400,68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3313507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Contribuições sobre Salários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47.768.289.050,90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46.158.819.037,92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730669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Contribuições sobre Benefícios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9.054.513.916,63 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8.596.092.362,76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4781984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Total do Valor Presente dos Benefícios Futuros (A.2)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78.813.253.307,24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75.902.519.474,02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5573522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Aposentadorias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70.137.985.644,84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66.693.868.937,07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51156445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Pensões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8.675.267.662,40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9.208.650.536,95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0201229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Despesas Administrativas (A.3)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012594"/>
                  </a:ext>
                </a:extLst>
              </a:tr>
              <a:tr h="27920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 Compensação Financeira a Receber (A.4)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7.301.317.859,80 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3.340.139.790,18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206421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2345053"/>
                  </a:ext>
                </a:extLst>
              </a:tr>
              <a:tr h="523512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RESERVAS MATEMÁTICAS DE BENEFÍCIOS CONCEDIDOS (B) = (B.1 - B.2)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80.566.764.827,11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65.098.156.647,76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1392424"/>
                  </a:ext>
                </a:extLst>
              </a:tr>
              <a:tr h="523512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Total do Valor Presente Líquido dos Benefícios Concedidos (Atuais Aposentados e Pensionistas) (B.1)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81.204.776.777,44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65.355.171.298,98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26638403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dos Benefícios de Aposentadoria</a:t>
                      </a:r>
                      <a:endParaRPr lang="pt-BR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82.858.694.848,50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66.116.649.294,45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673732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dos Benefícios de Pensão</a:t>
                      </a:r>
                      <a:endParaRPr lang="pt-BR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9.592.612.574,03 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8.280.625.165,03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4246098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das Contribuições sobre Benefícios (-)</a:t>
                      </a:r>
                      <a:endParaRPr lang="pt-BR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1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11.246.530.645,09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9.042.103.160,50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2432409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Valor Presente da Compensação Financeira a Receber (B.2)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638.011.950,33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257.014.651,22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47062597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5627075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 dirty="0">
                          <a:effectLst/>
                        </a:rPr>
                        <a:t>VALOR PRESENTE DOS PARCELAMENTOS (C)</a:t>
                      </a:r>
                      <a:endParaRPr lang="pt-B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2871620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 dirty="0">
                          <a:effectLst/>
                        </a:rPr>
                        <a:t>PATRIMÔNIO LÍQUIDO (E)</a:t>
                      </a:r>
                      <a:endParaRPr lang="pt-B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507.717.100,25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422.899.441,84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990503"/>
                  </a:ext>
                </a:extLst>
              </a:tr>
              <a:tr h="279206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u="none" strike="noStrike" dirty="0">
                          <a:effectLst/>
                        </a:rPr>
                        <a:t>RESULTADO ATUARIAL (F + E + D + C - A - B) (-)Déficit/(+)Superávit</a:t>
                      </a:r>
                      <a:endParaRPr lang="pt-B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(94.748.180.206,77)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(82.482.725.489,08)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186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543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1338</Words>
  <Application>Microsoft Office PowerPoint</Application>
  <PresentationFormat>Widescreen</PresentationFormat>
  <Paragraphs>300</Paragraphs>
  <Slides>13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Gotham Bold</vt:lpstr>
      <vt:lpstr>Gotham Medium</vt:lpstr>
      <vt:lpstr>Lato Light</vt:lpstr>
      <vt:lpstr>Segoe UI</vt:lpstr>
      <vt:lpstr>Tema do Office</vt:lpstr>
      <vt:lpstr>Apresentação do PowerPoint</vt:lpstr>
      <vt:lpstr> Audiência Pública Avaliação atuarial 2025</vt:lpstr>
      <vt:lpstr>Data-base da avaliação e do cadastro </vt:lpstr>
      <vt:lpstr>Plano de custeio </vt:lpstr>
      <vt:lpstr>Segregação da massa </vt:lpstr>
      <vt:lpstr>População coberta</vt:lpstr>
      <vt:lpstr>Apresentação do PowerPoint</vt:lpstr>
      <vt:lpstr>Apresentação do PowerPoint</vt:lpstr>
      <vt:lpstr>Apresentação do PowerPoint</vt:lpstr>
      <vt:lpstr>Apresentação do PowerPoint</vt:lpstr>
      <vt:lpstr>Plano de custeio proposto para 2025</vt:lpstr>
      <vt:lpstr>Efetividade do projeto de previdência sustentável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Retificação do DRAA 2016</dc:title>
  <dc:creator>Mário Rattes</dc:creator>
  <cp:lastModifiedBy>Marina Simões de Oliveira</cp:lastModifiedBy>
  <cp:revision>89</cp:revision>
  <dcterms:created xsi:type="dcterms:W3CDTF">2017-01-25T16:58:29Z</dcterms:created>
  <dcterms:modified xsi:type="dcterms:W3CDTF">2025-07-24T12:31:57Z</dcterms:modified>
</cp:coreProperties>
</file>